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32918400" cy="38222238"/>
  <p:notesSz cx="6858000" cy="9144000"/>
  <p:defaultTextStyle>
    <a:defPPr>
      <a:defRPr lang="ko-KR"/>
    </a:defPPr>
    <a:lvl1pPr marL="0" algn="l" defTabSz="4138911" rtl="0" eaLnBrk="1" latinLnBrk="1" hangingPunct="1">
      <a:defRPr sz="8180" kern="1200">
        <a:solidFill>
          <a:schemeClr val="tx1"/>
        </a:solidFill>
        <a:latin typeface="+mn-lt"/>
        <a:ea typeface="+mn-ea"/>
        <a:cs typeface="+mn-cs"/>
      </a:defRPr>
    </a:lvl1pPr>
    <a:lvl2pPr marL="2069458" algn="l" defTabSz="4138911" rtl="0" eaLnBrk="1" latinLnBrk="1" hangingPunct="1">
      <a:defRPr sz="8180" kern="1200">
        <a:solidFill>
          <a:schemeClr val="tx1"/>
        </a:solidFill>
        <a:latin typeface="+mn-lt"/>
        <a:ea typeface="+mn-ea"/>
        <a:cs typeface="+mn-cs"/>
      </a:defRPr>
    </a:lvl2pPr>
    <a:lvl3pPr marL="4138911" algn="l" defTabSz="4138911" rtl="0" eaLnBrk="1" latinLnBrk="1" hangingPunct="1">
      <a:defRPr sz="8180" kern="1200">
        <a:solidFill>
          <a:schemeClr val="tx1"/>
        </a:solidFill>
        <a:latin typeface="+mn-lt"/>
        <a:ea typeface="+mn-ea"/>
        <a:cs typeface="+mn-cs"/>
      </a:defRPr>
    </a:lvl3pPr>
    <a:lvl4pPr marL="6208369" algn="l" defTabSz="4138911" rtl="0" eaLnBrk="1" latinLnBrk="1" hangingPunct="1">
      <a:defRPr sz="8180" kern="1200">
        <a:solidFill>
          <a:schemeClr val="tx1"/>
        </a:solidFill>
        <a:latin typeface="+mn-lt"/>
        <a:ea typeface="+mn-ea"/>
        <a:cs typeface="+mn-cs"/>
      </a:defRPr>
    </a:lvl4pPr>
    <a:lvl5pPr marL="8277826" algn="l" defTabSz="4138911" rtl="0" eaLnBrk="1" latinLnBrk="1" hangingPunct="1">
      <a:defRPr sz="8180" kern="1200">
        <a:solidFill>
          <a:schemeClr val="tx1"/>
        </a:solidFill>
        <a:latin typeface="+mn-lt"/>
        <a:ea typeface="+mn-ea"/>
        <a:cs typeface="+mn-cs"/>
      </a:defRPr>
    </a:lvl5pPr>
    <a:lvl6pPr marL="10347279" algn="l" defTabSz="4138911" rtl="0" eaLnBrk="1" latinLnBrk="1" hangingPunct="1">
      <a:defRPr sz="8180" kern="1200">
        <a:solidFill>
          <a:schemeClr val="tx1"/>
        </a:solidFill>
        <a:latin typeface="+mn-lt"/>
        <a:ea typeface="+mn-ea"/>
        <a:cs typeface="+mn-cs"/>
      </a:defRPr>
    </a:lvl6pPr>
    <a:lvl7pPr marL="12416742" algn="l" defTabSz="4138911" rtl="0" eaLnBrk="1" latinLnBrk="1" hangingPunct="1">
      <a:defRPr sz="8180" kern="1200">
        <a:solidFill>
          <a:schemeClr val="tx1"/>
        </a:solidFill>
        <a:latin typeface="+mn-lt"/>
        <a:ea typeface="+mn-ea"/>
        <a:cs typeface="+mn-cs"/>
      </a:defRPr>
    </a:lvl7pPr>
    <a:lvl8pPr marL="14486195" algn="l" defTabSz="4138911" rtl="0" eaLnBrk="1" latinLnBrk="1" hangingPunct="1">
      <a:defRPr sz="8180" kern="1200">
        <a:solidFill>
          <a:schemeClr val="tx1"/>
        </a:solidFill>
        <a:latin typeface="+mn-lt"/>
        <a:ea typeface="+mn-ea"/>
        <a:cs typeface="+mn-cs"/>
      </a:defRPr>
    </a:lvl8pPr>
    <a:lvl9pPr marL="16555653" algn="l" defTabSz="4138911" rtl="0" eaLnBrk="1" latinLnBrk="1" hangingPunct="1">
      <a:defRPr sz="81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40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0C0C"/>
    <a:srgbClr val="003E74"/>
    <a:srgbClr val="10253F"/>
    <a:srgbClr val="FF6C0F"/>
    <a:srgbClr val="B0D246"/>
    <a:srgbClr val="72B844"/>
    <a:srgbClr val="8DC63F"/>
    <a:srgbClr val="76B943"/>
    <a:srgbClr val="C9DE6C"/>
    <a:srgbClr val="8DC7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76" autoAdjust="0"/>
    <p:restoredTop sz="89788" autoAdjust="0"/>
  </p:normalViewPr>
  <p:slideViewPr>
    <p:cSldViewPr>
      <p:cViewPr varScale="1">
        <p:scale>
          <a:sx n="23" d="100"/>
          <a:sy n="23" d="100"/>
        </p:scale>
        <p:origin x="2802" y="42"/>
      </p:cViewPr>
      <p:guideLst>
        <p:guide orient="horz" pos="12040"/>
        <p:guide pos="10368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2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FBE7E-231F-444D-AB5E-CE521BE6C45E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100263" y="1143000"/>
            <a:ext cx="26574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C84AF-6B95-4705-B20A-E6D1CFEBB7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413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26447" rtl="0" eaLnBrk="1" latinLnBrk="1" hangingPunct="1">
      <a:defRPr sz="1607" kern="1200">
        <a:solidFill>
          <a:schemeClr val="tx1"/>
        </a:solidFill>
        <a:latin typeface="+mn-lt"/>
        <a:ea typeface="+mn-ea"/>
        <a:cs typeface="+mn-cs"/>
      </a:defRPr>
    </a:lvl1pPr>
    <a:lvl2pPr marL="613223" algn="l" defTabSz="1226447" rtl="0" eaLnBrk="1" latinLnBrk="1" hangingPunct="1">
      <a:defRPr sz="1607" kern="1200">
        <a:solidFill>
          <a:schemeClr val="tx1"/>
        </a:solidFill>
        <a:latin typeface="+mn-lt"/>
        <a:ea typeface="+mn-ea"/>
        <a:cs typeface="+mn-cs"/>
      </a:defRPr>
    </a:lvl2pPr>
    <a:lvl3pPr marL="1226447" algn="l" defTabSz="1226447" rtl="0" eaLnBrk="1" latinLnBrk="1" hangingPunct="1">
      <a:defRPr sz="1607" kern="1200">
        <a:solidFill>
          <a:schemeClr val="tx1"/>
        </a:solidFill>
        <a:latin typeface="+mn-lt"/>
        <a:ea typeface="+mn-ea"/>
        <a:cs typeface="+mn-cs"/>
      </a:defRPr>
    </a:lvl3pPr>
    <a:lvl4pPr marL="1839670" algn="l" defTabSz="1226447" rtl="0" eaLnBrk="1" latinLnBrk="1" hangingPunct="1">
      <a:defRPr sz="1607" kern="1200">
        <a:solidFill>
          <a:schemeClr val="tx1"/>
        </a:solidFill>
        <a:latin typeface="+mn-lt"/>
        <a:ea typeface="+mn-ea"/>
        <a:cs typeface="+mn-cs"/>
      </a:defRPr>
    </a:lvl4pPr>
    <a:lvl5pPr marL="2452894" algn="l" defTabSz="1226447" rtl="0" eaLnBrk="1" latinLnBrk="1" hangingPunct="1">
      <a:defRPr sz="1607" kern="1200">
        <a:solidFill>
          <a:schemeClr val="tx1"/>
        </a:solidFill>
        <a:latin typeface="+mn-lt"/>
        <a:ea typeface="+mn-ea"/>
        <a:cs typeface="+mn-cs"/>
      </a:defRPr>
    </a:lvl5pPr>
    <a:lvl6pPr marL="3066117" algn="l" defTabSz="1226447" rtl="0" eaLnBrk="1" latinLnBrk="1" hangingPunct="1">
      <a:defRPr sz="1607" kern="1200">
        <a:solidFill>
          <a:schemeClr val="tx1"/>
        </a:solidFill>
        <a:latin typeface="+mn-lt"/>
        <a:ea typeface="+mn-ea"/>
        <a:cs typeface="+mn-cs"/>
      </a:defRPr>
    </a:lvl6pPr>
    <a:lvl7pPr marL="3679341" algn="l" defTabSz="1226447" rtl="0" eaLnBrk="1" latinLnBrk="1" hangingPunct="1">
      <a:defRPr sz="1607" kern="1200">
        <a:solidFill>
          <a:schemeClr val="tx1"/>
        </a:solidFill>
        <a:latin typeface="+mn-lt"/>
        <a:ea typeface="+mn-ea"/>
        <a:cs typeface="+mn-cs"/>
      </a:defRPr>
    </a:lvl7pPr>
    <a:lvl8pPr marL="4292564" algn="l" defTabSz="1226447" rtl="0" eaLnBrk="1" latinLnBrk="1" hangingPunct="1">
      <a:defRPr sz="1607" kern="1200">
        <a:solidFill>
          <a:schemeClr val="tx1"/>
        </a:solidFill>
        <a:latin typeface="+mn-lt"/>
        <a:ea typeface="+mn-ea"/>
        <a:cs typeface="+mn-cs"/>
      </a:defRPr>
    </a:lvl8pPr>
    <a:lvl9pPr marL="4905788" algn="l" defTabSz="1226447" rtl="0" eaLnBrk="1" latinLnBrk="1" hangingPunct="1">
      <a:defRPr sz="16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00263" y="1143000"/>
            <a:ext cx="2657475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6C84AF-6B95-4705-B20A-E6D1CFEBB71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598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468884" y="11873692"/>
            <a:ext cx="27980640" cy="819300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937764" y="21659283"/>
            <a:ext cx="23042880" cy="976790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6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257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886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251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3144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3773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440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503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560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914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8669493" y="4220393"/>
            <a:ext cx="30620970" cy="8988419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806583" y="4220393"/>
            <a:ext cx="91314270" cy="89884191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0697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6944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00330" y="24561339"/>
            <a:ext cx="27980640" cy="7591359"/>
          </a:xfrm>
        </p:spPr>
        <p:txBody>
          <a:bodyPr anchor="t"/>
          <a:lstStyle>
            <a:lvl1pPr algn="l">
              <a:defRPr sz="18049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600330" y="16200226"/>
            <a:ext cx="27980640" cy="8361110"/>
          </a:xfrm>
        </p:spPr>
        <p:txBody>
          <a:bodyPr anchor="b"/>
          <a:lstStyle>
            <a:lvl1pPr marL="0" indent="0">
              <a:buNone/>
              <a:defRPr sz="9088">
                <a:solidFill>
                  <a:schemeClr val="tx1">
                    <a:tint val="75000"/>
                  </a:schemeClr>
                </a:solidFill>
              </a:defRPr>
            </a:lvl1pPr>
            <a:lvl2pPr marL="2062884" indent="0">
              <a:buNone/>
              <a:defRPr sz="8157">
                <a:solidFill>
                  <a:schemeClr val="tx1">
                    <a:tint val="75000"/>
                  </a:schemeClr>
                </a:solidFill>
              </a:defRPr>
            </a:lvl2pPr>
            <a:lvl3pPr marL="4125768" indent="0">
              <a:buNone/>
              <a:defRPr sz="7219">
                <a:solidFill>
                  <a:schemeClr val="tx1">
                    <a:tint val="75000"/>
                  </a:schemeClr>
                </a:solidFill>
              </a:defRPr>
            </a:lvl3pPr>
            <a:lvl4pPr marL="6188653" indent="0">
              <a:buNone/>
              <a:defRPr sz="6414">
                <a:solidFill>
                  <a:schemeClr val="tx1">
                    <a:tint val="75000"/>
                  </a:schemeClr>
                </a:solidFill>
              </a:defRPr>
            </a:lvl4pPr>
            <a:lvl5pPr marL="8251535" indent="0">
              <a:buNone/>
              <a:defRPr sz="6414">
                <a:solidFill>
                  <a:schemeClr val="tx1">
                    <a:tint val="75000"/>
                  </a:schemeClr>
                </a:solidFill>
              </a:defRPr>
            </a:lvl5pPr>
            <a:lvl6pPr marL="10314413" indent="0">
              <a:buNone/>
              <a:defRPr sz="6414">
                <a:solidFill>
                  <a:schemeClr val="tx1">
                    <a:tint val="75000"/>
                  </a:schemeClr>
                </a:solidFill>
              </a:defRPr>
            </a:lvl6pPr>
            <a:lvl7pPr marL="12377303" indent="0">
              <a:buNone/>
              <a:defRPr sz="6414">
                <a:solidFill>
                  <a:schemeClr val="tx1">
                    <a:tint val="75000"/>
                  </a:schemeClr>
                </a:solidFill>
              </a:defRPr>
            </a:lvl7pPr>
            <a:lvl8pPr marL="14440181" indent="0">
              <a:buNone/>
              <a:defRPr sz="6414">
                <a:solidFill>
                  <a:schemeClr val="tx1">
                    <a:tint val="75000"/>
                  </a:schemeClr>
                </a:solidFill>
              </a:defRPr>
            </a:lvl8pPr>
            <a:lvl9pPr marL="16503065" indent="0">
              <a:buNone/>
              <a:defRPr sz="641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974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06570" y="24579044"/>
            <a:ext cx="60967620" cy="69525541"/>
          </a:xfrm>
        </p:spPr>
        <p:txBody>
          <a:bodyPr/>
          <a:lstStyle>
            <a:lvl1pPr>
              <a:defRPr sz="12567"/>
            </a:lvl1pPr>
            <a:lvl2pPr>
              <a:defRPr sz="10833"/>
            </a:lvl2pPr>
            <a:lvl3pPr>
              <a:defRPr sz="9088"/>
            </a:lvl3pPr>
            <a:lvl4pPr>
              <a:defRPr sz="8157"/>
            </a:lvl4pPr>
            <a:lvl5pPr>
              <a:defRPr sz="8157"/>
            </a:lvl5pPr>
            <a:lvl6pPr>
              <a:defRPr sz="8157"/>
            </a:lvl6pPr>
            <a:lvl7pPr>
              <a:defRPr sz="8157"/>
            </a:lvl7pPr>
            <a:lvl8pPr>
              <a:defRPr sz="8157"/>
            </a:lvl8pPr>
            <a:lvl9pPr>
              <a:defRPr sz="8157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8322832" y="24579044"/>
            <a:ext cx="60967620" cy="69525541"/>
          </a:xfrm>
        </p:spPr>
        <p:txBody>
          <a:bodyPr/>
          <a:lstStyle>
            <a:lvl1pPr>
              <a:defRPr sz="12567"/>
            </a:lvl1pPr>
            <a:lvl2pPr>
              <a:defRPr sz="10833"/>
            </a:lvl2pPr>
            <a:lvl3pPr>
              <a:defRPr sz="9088"/>
            </a:lvl3pPr>
            <a:lvl4pPr>
              <a:defRPr sz="8157"/>
            </a:lvl4pPr>
            <a:lvl5pPr>
              <a:defRPr sz="8157"/>
            </a:lvl5pPr>
            <a:lvl6pPr>
              <a:defRPr sz="8157"/>
            </a:lvl6pPr>
            <a:lvl7pPr>
              <a:defRPr sz="8157"/>
            </a:lvl7pPr>
            <a:lvl8pPr>
              <a:defRPr sz="8157"/>
            </a:lvl8pPr>
            <a:lvl9pPr>
              <a:defRPr sz="8157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277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45924" y="1530678"/>
            <a:ext cx="29626560" cy="637037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45924" y="8555774"/>
            <a:ext cx="14544677" cy="3565633"/>
          </a:xfrm>
        </p:spPr>
        <p:txBody>
          <a:bodyPr anchor="b"/>
          <a:lstStyle>
            <a:lvl1pPr marL="0" indent="0">
              <a:buNone/>
              <a:defRPr sz="10833" b="1"/>
            </a:lvl1pPr>
            <a:lvl2pPr marL="2062884" indent="0">
              <a:buNone/>
              <a:defRPr sz="9088" b="1"/>
            </a:lvl2pPr>
            <a:lvl3pPr marL="4125768" indent="0">
              <a:buNone/>
              <a:defRPr sz="8157" b="1"/>
            </a:lvl3pPr>
            <a:lvl4pPr marL="6188653" indent="0">
              <a:buNone/>
              <a:defRPr sz="7219" b="1"/>
            </a:lvl4pPr>
            <a:lvl5pPr marL="8251535" indent="0">
              <a:buNone/>
              <a:defRPr sz="7219" b="1"/>
            </a:lvl5pPr>
            <a:lvl6pPr marL="10314413" indent="0">
              <a:buNone/>
              <a:defRPr sz="7219" b="1"/>
            </a:lvl6pPr>
            <a:lvl7pPr marL="12377303" indent="0">
              <a:buNone/>
              <a:defRPr sz="7219" b="1"/>
            </a:lvl7pPr>
            <a:lvl8pPr marL="14440181" indent="0">
              <a:buNone/>
              <a:defRPr sz="7219" b="1"/>
            </a:lvl8pPr>
            <a:lvl9pPr marL="16503065" indent="0">
              <a:buNone/>
              <a:defRPr sz="7219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645924" y="12121418"/>
            <a:ext cx="14544677" cy="22022028"/>
          </a:xfrm>
        </p:spPr>
        <p:txBody>
          <a:bodyPr/>
          <a:lstStyle>
            <a:lvl1pPr>
              <a:defRPr sz="10833"/>
            </a:lvl1pPr>
            <a:lvl2pPr>
              <a:defRPr sz="9088"/>
            </a:lvl2pPr>
            <a:lvl3pPr>
              <a:defRPr sz="8157"/>
            </a:lvl3pPr>
            <a:lvl4pPr>
              <a:defRPr sz="7219"/>
            </a:lvl4pPr>
            <a:lvl5pPr>
              <a:defRPr sz="7219"/>
            </a:lvl5pPr>
            <a:lvl6pPr>
              <a:defRPr sz="7219"/>
            </a:lvl6pPr>
            <a:lvl7pPr>
              <a:defRPr sz="7219"/>
            </a:lvl7pPr>
            <a:lvl8pPr>
              <a:defRPr sz="7219"/>
            </a:lvl8pPr>
            <a:lvl9pPr>
              <a:defRPr sz="7219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6722096" y="8555774"/>
            <a:ext cx="14550390" cy="3565633"/>
          </a:xfrm>
        </p:spPr>
        <p:txBody>
          <a:bodyPr anchor="b"/>
          <a:lstStyle>
            <a:lvl1pPr marL="0" indent="0">
              <a:buNone/>
              <a:defRPr sz="10833" b="1"/>
            </a:lvl1pPr>
            <a:lvl2pPr marL="2062884" indent="0">
              <a:buNone/>
              <a:defRPr sz="9088" b="1"/>
            </a:lvl2pPr>
            <a:lvl3pPr marL="4125768" indent="0">
              <a:buNone/>
              <a:defRPr sz="8157" b="1"/>
            </a:lvl3pPr>
            <a:lvl4pPr marL="6188653" indent="0">
              <a:buNone/>
              <a:defRPr sz="7219" b="1"/>
            </a:lvl4pPr>
            <a:lvl5pPr marL="8251535" indent="0">
              <a:buNone/>
              <a:defRPr sz="7219" b="1"/>
            </a:lvl5pPr>
            <a:lvl6pPr marL="10314413" indent="0">
              <a:buNone/>
              <a:defRPr sz="7219" b="1"/>
            </a:lvl6pPr>
            <a:lvl7pPr marL="12377303" indent="0">
              <a:buNone/>
              <a:defRPr sz="7219" b="1"/>
            </a:lvl7pPr>
            <a:lvl8pPr marL="14440181" indent="0">
              <a:buNone/>
              <a:defRPr sz="7219" b="1"/>
            </a:lvl8pPr>
            <a:lvl9pPr marL="16503065" indent="0">
              <a:buNone/>
              <a:defRPr sz="7219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6722096" y="12121418"/>
            <a:ext cx="14550390" cy="22022028"/>
          </a:xfrm>
        </p:spPr>
        <p:txBody>
          <a:bodyPr/>
          <a:lstStyle>
            <a:lvl1pPr>
              <a:defRPr sz="10833"/>
            </a:lvl1pPr>
            <a:lvl2pPr>
              <a:defRPr sz="9088"/>
            </a:lvl2pPr>
            <a:lvl3pPr>
              <a:defRPr sz="8157"/>
            </a:lvl3pPr>
            <a:lvl4pPr>
              <a:defRPr sz="7219"/>
            </a:lvl4pPr>
            <a:lvl5pPr>
              <a:defRPr sz="7219"/>
            </a:lvl5pPr>
            <a:lvl6pPr>
              <a:defRPr sz="7219"/>
            </a:lvl6pPr>
            <a:lvl7pPr>
              <a:defRPr sz="7219"/>
            </a:lvl7pPr>
            <a:lvl8pPr>
              <a:defRPr sz="7219"/>
            </a:lvl8pPr>
            <a:lvl9pPr>
              <a:defRPr sz="7219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593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532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217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45926" y="1521820"/>
            <a:ext cx="10829928" cy="6476550"/>
          </a:xfrm>
        </p:spPr>
        <p:txBody>
          <a:bodyPr anchor="b"/>
          <a:lstStyle>
            <a:lvl1pPr algn="l">
              <a:defRPr sz="9088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870194" y="1521834"/>
            <a:ext cx="18402300" cy="32621623"/>
          </a:xfrm>
        </p:spPr>
        <p:txBody>
          <a:bodyPr/>
          <a:lstStyle>
            <a:lvl1pPr>
              <a:defRPr sz="14436"/>
            </a:lvl1pPr>
            <a:lvl2pPr>
              <a:defRPr sz="12567"/>
            </a:lvl2pPr>
            <a:lvl3pPr>
              <a:defRPr sz="10833"/>
            </a:lvl3pPr>
            <a:lvl4pPr>
              <a:defRPr sz="9088"/>
            </a:lvl4pPr>
            <a:lvl5pPr>
              <a:defRPr sz="9088"/>
            </a:lvl5pPr>
            <a:lvl6pPr>
              <a:defRPr sz="9088"/>
            </a:lvl6pPr>
            <a:lvl7pPr>
              <a:defRPr sz="9088"/>
            </a:lvl7pPr>
            <a:lvl8pPr>
              <a:defRPr sz="9088"/>
            </a:lvl8pPr>
            <a:lvl9pPr>
              <a:defRPr sz="9088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45926" y="7998377"/>
            <a:ext cx="10829928" cy="26145074"/>
          </a:xfrm>
        </p:spPr>
        <p:txBody>
          <a:bodyPr/>
          <a:lstStyle>
            <a:lvl1pPr marL="0" indent="0">
              <a:buNone/>
              <a:defRPr sz="6414"/>
            </a:lvl1pPr>
            <a:lvl2pPr marL="2062884" indent="0">
              <a:buNone/>
              <a:defRPr sz="5483"/>
            </a:lvl2pPr>
            <a:lvl3pPr marL="4125768" indent="0">
              <a:buNone/>
              <a:defRPr sz="4544"/>
            </a:lvl3pPr>
            <a:lvl4pPr marL="6188653" indent="0">
              <a:buNone/>
              <a:defRPr sz="4012"/>
            </a:lvl4pPr>
            <a:lvl5pPr marL="8251535" indent="0">
              <a:buNone/>
              <a:defRPr sz="4012"/>
            </a:lvl5pPr>
            <a:lvl6pPr marL="10314413" indent="0">
              <a:buNone/>
              <a:defRPr sz="4012"/>
            </a:lvl6pPr>
            <a:lvl7pPr marL="12377303" indent="0">
              <a:buNone/>
              <a:defRPr sz="4012"/>
            </a:lvl7pPr>
            <a:lvl8pPr marL="14440181" indent="0">
              <a:buNone/>
              <a:defRPr sz="4012"/>
            </a:lvl8pPr>
            <a:lvl9pPr marL="16503065" indent="0">
              <a:buNone/>
              <a:defRPr sz="4012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113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52252" y="26755579"/>
            <a:ext cx="19751040" cy="3158650"/>
          </a:xfrm>
        </p:spPr>
        <p:txBody>
          <a:bodyPr anchor="b"/>
          <a:lstStyle>
            <a:lvl1pPr algn="l">
              <a:defRPr sz="9088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6452252" y="3415245"/>
            <a:ext cx="19751040" cy="22933343"/>
          </a:xfrm>
        </p:spPr>
        <p:txBody>
          <a:bodyPr/>
          <a:lstStyle>
            <a:lvl1pPr marL="0" indent="0">
              <a:buNone/>
              <a:defRPr sz="14436"/>
            </a:lvl1pPr>
            <a:lvl2pPr marL="2062884" indent="0">
              <a:buNone/>
              <a:defRPr sz="12567"/>
            </a:lvl2pPr>
            <a:lvl3pPr marL="4125768" indent="0">
              <a:buNone/>
              <a:defRPr sz="10833"/>
            </a:lvl3pPr>
            <a:lvl4pPr marL="6188653" indent="0">
              <a:buNone/>
              <a:defRPr sz="9088"/>
            </a:lvl4pPr>
            <a:lvl5pPr marL="8251535" indent="0">
              <a:buNone/>
              <a:defRPr sz="9088"/>
            </a:lvl5pPr>
            <a:lvl6pPr marL="10314413" indent="0">
              <a:buNone/>
              <a:defRPr sz="9088"/>
            </a:lvl6pPr>
            <a:lvl7pPr marL="12377303" indent="0">
              <a:buNone/>
              <a:defRPr sz="9088"/>
            </a:lvl7pPr>
            <a:lvl8pPr marL="14440181" indent="0">
              <a:buNone/>
              <a:defRPr sz="9088"/>
            </a:lvl8pPr>
            <a:lvl9pPr marL="16503065" indent="0">
              <a:buNone/>
              <a:defRPr sz="9088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452252" y="29914233"/>
            <a:ext cx="19751040" cy="4485805"/>
          </a:xfrm>
        </p:spPr>
        <p:txBody>
          <a:bodyPr/>
          <a:lstStyle>
            <a:lvl1pPr marL="0" indent="0">
              <a:buNone/>
              <a:defRPr sz="6414"/>
            </a:lvl1pPr>
            <a:lvl2pPr marL="2062884" indent="0">
              <a:buNone/>
              <a:defRPr sz="5483"/>
            </a:lvl2pPr>
            <a:lvl3pPr marL="4125768" indent="0">
              <a:buNone/>
              <a:defRPr sz="4544"/>
            </a:lvl3pPr>
            <a:lvl4pPr marL="6188653" indent="0">
              <a:buNone/>
              <a:defRPr sz="4012"/>
            </a:lvl4pPr>
            <a:lvl5pPr marL="8251535" indent="0">
              <a:buNone/>
              <a:defRPr sz="4012"/>
            </a:lvl5pPr>
            <a:lvl6pPr marL="10314413" indent="0">
              <a:buNone/>
              <a:defRPr sz="4012"/>
            </a:lvl6pPr>
            <a:lvl7pPr marL="12377303" indent="0">
              <a:buNone/>
              <a:defRPr sz="4012"/>
            </a:lvl7pPr>
            <a:lvl8pPr marL="14440181" indent="0">
              <a:buNone/>
              <a:defRPr sz="4012"/>
            </a:lvl8pPr>
            <a:lvl9pPr marL="16503065" indent="0">
              <a:buNone/>
              <a:defRPr sz="4012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941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645924" y="1530678"/>
            <a:ext cx="29626560" cy="6370373"/>
          </a:xfrm>
          <a:prstGeom prst="rect">
            <a:avLst/>
          </a:prstGeom>
        </p:spPr>
        <p:txBody>
          <a:bodyPr vert="horz" lIns="308585" tIns="154292" rIns="308585" bIns="154292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45924" y="8918533"/>
            <a:ext cx="29626560" cy="25224909"/>
          </a:xfrm>
          <a:prstGeom prst="rect">
            <a:avLst/>
          </a:prstGeom>
        </p:spPr>
        <p:txBody>
          <a:bodyPr vert="horz" lIns="308585" tIns="154292" rIns="308585" bIns="154292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645924" y="35426364"/>
            <a:ext cx="7680960" cy="2034982"/>
          </a:xfrm>
          <a:prstGeom prst="rect">
            <a:avLst/>
          </a:prstGeom>
        </p:spPr>
        <p:txBody>
          <a:bodyPr vert="horz" lIns="308585" tIns="154292" rIns="308585" bIns="154292" rtlCol="0" anchor="ctr"/>
          <a:lstStyle>
            <a:lvl1pPr algn="l">
              <a:defRPr sz="54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D6477-DFD8-4808-8861-ACBABC996BD3}" type="datetimeFigureOut">
              <a:rPr lang="ko-KR" altLang="en-US" smtClean="0"/>
              <a:t>2022-01-27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1247122" y="35426364"/>
            <a:ext cx="10424160" cy="2034982"/>
          </a:xfrm>
          <a:prstGeom prst="rect">
            <a:avLst/>
          </a:prstGeom>
        </p:spPr>
        <p:txBody>
          <a:bodyPr vert="horz" lIns="308585" tIns="154292" rIns="308585" bIns="154292" rtlCol="0" anchor="ctr"/>
          <a:lstStyle>
            <a:lvl1pPr algn="ctr">
              <a:defRPr sz="54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23591524" y="35426364"/>
            <a:ext cx="7680960" cy="2034982"/>
          </a:xfrm>
          <a:prstGeom prst="rect">
            <a:avLst/>
          </a:prstGeom>
        </p:spPr>
        <p:txBody>
          <a:bodyPr vert="horz" lIns="308585" tIns="154292" rIns="308585" bIns="154292" rtlCol="0" anchor="ctr"/>
          <a:lstStyle>
            <a:lvl1pPr algn="r">
              <a:defRPr sz="54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81F5C-93E5-4A2D-A564-A05928699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6064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125768" rtl="0" eaLnBrk="1" latinLnBrk="1" hangingPunct="1">
        <a:spcBef>
          <a:spcPct val="0"/>
        </a:spcBef>
        <a:buNone/>
        <a:defRPr sz="1992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47165" indent="-1547165" algn="l" defTabSz="4125768" rtl="0" eaLnBrk="1" latinLnBrk="1" hangingPunct="1">
        <a:spcBef>
          <a:spcPct val="20000"/>
        </a:spcBef>
        <a:buFont typeface="Arial" pitchFamily="34" charset="0"/>
        <a:buChar char="•"/>
        <a:defRPr sz="14436" kern="1200">
          <a:solidFill>
            <a:schemeClr val="tx1"/>
          </a:solidFill>
          <a:latin typeface="+mn-lt"/>
          <a:ea typeface="+mn-ea"/>
          <a:cs typeface="+mn-cs"/>
        </a:defRPr>
      </a:lvl1pPr>
      <a:lvl2pPr marL="3352188" indent="-1289298" algn="l" defTabSz="4125768" rtl="0" eaLnBrk="1" latinLnBrk="1" hangingPunct="1">
        <a:spcBef>
          <a:spcPct val="20000"/>
        </a:spcBef>
        <a:buFont typeface="Arial" pitchFamily="34" charset="0"/>
        <a:buChar char="–"/>
        <a:defRPr sz="12567" kern="1200">
          <a:solidFill>
            <a:schemeClr val="tx1"/>
          </a:solidFill>
          <a:latin typeface="+mn-lt"/>
          <a:ea typeface="+mn-ea"/>
          <a:cs typeface="+mn-cs"/>
        </a:defRPr>
      </a:lvl2pPr>
      <a:lvl3pPr marL="5157208" indent="-1031438" algn="l" defTabSz="4125768" rtl="0" eaLnBrk="1" latinLnBrk="1" hangingPunct="1">
        <a:spcBef>
          <a:spcPct val="20000"/>
        </a:spcBef>
        <a:buFont typeface="Arial" pitchFamily="34" charset="0"/>
        <a:buChar char="•"/>
        <a:defRPr sz="10833" kern="1200">
          <a:solidFill>
            <a:schemeClr val="tx1"/>
          </a:solidFill>
          <a:latin typeface="+mn-lt"/>
          <a:ea typeface="+mn-ea"/>
          <a:cs typeface="+mn-cs"/>
        </a:defRPr>
      </a:lvl3pPr>
      <a:lvl4pPr marL="7220091" indent="-1031438" algn="l" defTabSz="4125768" rtl="0" eaLnBrk="1" latinLnBrk="1" hangingPunct="1">
        <a:spcBef>
          <a:spcPct val="20000"/>
        </a:spcBef>
        <a:buFont typeface="Arial" pitchFamily="34" charset="0"/>
        <a:buChar char="–"/>
        <a:defRPr sz="9088" kern="1200">
          <a:solidFill>
            <a:schemeClr val="tx1"/>
          </a:solidFill>
          <a:latin typeface="+mn-lt"/>
          <a:ea typeface="+mn-ea"/>
          <a:cs typeface="+mn-cs"/>
        </a:defRPr>
      </a:lvl4pPr>
      <a:lvl5pPr marL="9282975" indent="-1031438" algn="l" defTabSz="4125768" rtl="0" eaLnBrk="1" latinLnBrk="1" hangingPunct="1">
        <a:spcBef>
          <a:spcPct val="20000"/>
        </a:spcBef>
        <a:buFont typeface="Arial" pitchFamily="34" charset="0"/>
        <a:buChar char="»"/>
        <a:defRPr sz="9088" kern="1200">
          <a:solidFill>
            <a:schemeClr val="tx1"/>
          </a:solidFill>
          <a:latin typeface="+mn-lt"/>
          <a:ea typeface="+mn-ea"/>
          <a:cs typeface="+mn-cs"/>
        </a:defRPr>
      </a:lvl5pPr>
      <a:lvl6pPr marL="11345858" indent="-1031438" algn="l" defTabSz="4125768" rtl="0" eaLnBrk="1" latinLnBrk="1" hangingPunct="1">
        <a:spcBef>
          <a:spcPct val="20000"/>
        </a:spcBef>
        <a:buFont typeface="Arial" pitchFamily="34" charset="0"/>
        <a:buChar char="•"/>
        <a:defRPr sz="9088" kern="1200">
          <a:solidFill>
            <a:schemeClr val="tx1"/>
          </a:solidFill>
          <a:latin typeface="+mn-lt"/>
          <a:ea typeface="+mn-ea"/>
          <a:cs typeface="+mn-cs"/>
        </a:defRPr>
      </a:lvl6pPr>
      <a:lvl7pPr marL="13408742" indent="-1031438" algn="l" defTabSz="4125768" rtl="0" eaLnBrk="1" latinLnBrk="1" hangingPunct="1">
        <a:spcBef>
          <a:spcPct val="20000"/>
        </a:spcBef>
        <a:buFont typeface="Arial" pitchFamily="34" charset="0"/>
        <a:buChar char="•"/>
        <a:defRPr sz="9088" kern="1200">
          <a:solidFill>
            <a:schemeClr val="tx1"/>
          </a:solidFill>
          <a:latin typeface="+mn-lt"/>
          <a:ea typeface="+mn-ea"/>
          <a:cs typeface="+mn-cs"/>
        </a:defRPr>
      </a:lvl7pPr>
      <a:lvl8pPr marL="15471626" indent="-1031438" algn="l" defTabSz="4125768" rtl="0" eaLnBrk="1" latinLnBrk="1" hangingPunct="1">
        <a:spcBef>
          <a:spcPct val="20000"/>
        </a:spcBef>
        <a:buFont typeface="Arial" pitchFamily="34" charset="0"/>
        <a:buChar char="•"/>
        <a:defRPr sz="9088" kern="1200">
          <a:solidFill>
            <a:schemeClr val="tx1"/>
          </a:solidFill>
          <a:latin typeface="+mn-lt"/>
          <a:ea typeface="+mn-ea"/>
          <a:cs typeface="+mn-cs"/>
        </a:defRPr>
      </a:lvl8pPr>
      <a:lvl9pPr marL="17534511" indent="-1031438" algn="l" defTabSz="4125768" rtl="0" eaLnBrk="1" latinLnBrk="1" hangingPunct="1">
        <a:spcBef>
          <a:spcPct val="20000"/>
        </a:spcBef>
        <a:buFont typeface="Arial" pitchFamily="34" charset="0"/>
        <a:buChar char="•"/>
        <a:defRPr sz="90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4125768" rtl="0" eaLnBrk="1" latinLnBrk="1" hangingPunct="1">
        <a:defRPr sz="8157" kern="1200">
          <a:solidFill>
            <a:schemeClr val="tx1"/>
          </a:solidFill>
          <a:latin typeface="+mn-lt"/>
          <a:ea typeface="+mn-ea"/>
          <a:cs typeface="+mn-cs"/>
        </a:defRPr>
      </a:lvl1pPr>
      <a:lvl2pPr marL="2062884" algn="l" defTabSz="4125768" rtl="0" eaLnBrk="1" latinLnBrk="1" hangingPunct="1">
        <a:defRPr sz="8157" kern="1200">
          <a:solidFill>
            <a:schemeClr val="tx1"/>
          </a:solidFill>
          <a:latin typeface="+mn-lt"/>
          <a:ea typeface="+mn-ea"/>
          <a:cs typeface="+mn-cs"/>
        </a:defRPr>
      </a:lvl2pPr>
      <a:lvl3pPr marL="4125768" algn="l" defTabSz="4125768" rtl="0" eaLnBrk="1" latinLnBrk="1" hangingPunct="1">
        <a:defRPr sz="8157" kern="1200">
          <a:solidFill>
            <a:schemeClr val="tx1"/>
          </a:solidFill>
          <a:latin typeface="+mn-lt"/>
          <a:ea typeface="+mn-ea"/>
          <a:cs typeface="+mn-cs"/>
        </a:defRPr>
      </a:lvl3pPr>
      <a:lvl4pPr marL="6188653" algn="l" defTabSz="4125768" rtl="0" eaLnBrk="1" latinLnBrk="1" hangingPunct="1">
        <a:defRPr sz="8157" kern="1200">
          <a:solidFill>
            <a:schemeClr val="tx1"/>
          </a:solidFill>
          <a:latin typeface="+mn-lt"/>
          <a:ea typeface="+mn-ea"/>
          <a:cs typeface="+mn-cs"/>
        </a:defRPr>
      </a:lvl4pPr>
      <a:lvl5pPr marL="8251535" algn="l" defTabSz="4125768" rtl="0" eaLnBrk="1" latinLnBrk="1" hangingPunct="1">
        <a:defRPr sz="8157" kern="1200">
          <a:solidFill>
            <a:schemeClr val="tx1"/>
          </a:solidFill>
          <a:latin typeface="+mn-lt"/>
          <a:ea typeface="+mn-ea"/>
          <a:cs typeface="+mn-cs"/>
        </a:defRPr>
      </a:lvl5pPr>
      <a:lvl6pPr marL="10314413" algn="l" defTabSz="4125768" rtl="0" eaLnBrk="1" latinLnBrk="1" hangingPunct="1">
        <a:defRPr sz="8157" kern="1200">
          <a:solidFill>
            <a:schemeClr val="tx1"/>
          </a:solidFill>
          <a:latin typeface="+mn-lt"/>
          <a:ea typeface="+mn-ea"/>
          <a:cs typeface="+mn-cs"/>
        </a:defRPr>
      </a:lvl6pPr>
      <a:lvl7pPr marL="12377303" algn="l" defTabSz="4125768" rtl="0" eaLnBrk="1" latinLnBrk="1" hangingPunct="1">
        <a:defRPr sz="8157" kern="1200">
          <a:solidFill>
            <a:schemeClr val="tx1"/>
          </a:solidFill>
          <a:latin typeface="+mn-lt"/>
          <a:ea typeface="+mn-ea"/>
          <a:cs typeface="+mn-cs"/>
        </a:defRPr>
      </a:lvl7pPr>
      <a:lvl8pPr marL="14440181" algn="l" defTabSz="4125768" rtl="0" eaLnBrk="1" latinLnBrk="1" hangingPunct="1">
        <a:defRPr sz="8157" kern="1200">
          <a:solidFill>
            <a:schemeClr val="tx1"/>
          </a:solidFill>
          <a:latin typeface="+mn-lt"/>
          <a:ea typeface="+mn-ea"/>
          <a:cs typeface="+mn-cs"/>
        </a:defRPr>
      </a:lvl8pPr>
      <a:lvl9pPr marL="16503065" algn="l" defTabSz="4125768" rtl="0" eaLnBrk="1" latinLnBrk="1" hangingPunct="1">
        <a:defRPr sz="8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12" Type="http://schemas.openxmlformats.org/officeDocument/2006/relationships/image" Target="../media/image9.png"/><Relationship Id="rId17" Type="http://schemas.openxmlformats.org/officeDocument/2006/relationships/hyperlink" Target="http://isb.nu.edu.pk/rfcs2/" TargetMode="Externa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10" Type="http://schemas.openxmlformats.org/officeDocument/2006/relationships/image" Target="../media/image7.emf"/><Relationship Id="rId4" Type="http://schemas.openxmlformats.org/officeDocument/2006/relationships/image" Target="../media/image2.png"/><Relationship Id="rId9" Type="http://schemas.openxmlformats.org/officeDocument/2006/relationships/image" Target="../media/image6.emf"/><Relationship Id="rId1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직사각형 109"/>
          <p:cNvSpPr/>
          <p:nvPr/>
        </p:nvSpPr>
        <p:spPr>
          <a:xfrm>
            <a:off x="16480597" y="18076950"/>
            <a:ext cx="13940914" cy="1155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sz="1869" dirty="0"/>
              <a:t>Output tapped from each SC stage</a:t>
            </a:r>
          </a:p>
        </p:txBody>
      </p:sp>
      <p:sp>
        <p:nvSpPr>
          <p:cNvPr id="89" name="직사각형 94"/>
          <p:cNvSpPr/>
          <p:nvPr/>
        </p:nvSpPr>
        <p:spPr>
          <a:xfrm>
            <a:off x="16596417" y="25276845"/>
            <a:ext cx="13825091" cy="90862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sz="1869" dirty="0"/>
              <a:t>Output tapped from each SC stage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16538945" y="20388068"/>
            <a:ext cx="13894734" cy="36607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sz="1869" dirty="0"/>
              <a:t>Output tapped from each SC stage</a:t>
            </a:r>
          </a:p>
        </p:txBody>
      </p:sp>
      <p:sp>
        <p:nvSpPr>
          <p:cNvPr id="151" name="직사각형 59"/>
          <p:cNvSpPr/>
          <p:nvPr/>
        </p:nvSpPr>
        <p:spPr>
          <a:xfrm>
            <a:off x="16563799" y="4021825"/>
            <a:ext cx="6716545" cy="48138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8157"/>
          </a:p>
        </p:txBody>
      </p:sp>
      <p:sp>
        <p:nvSpPr>
          <p:cNvPr id="118" name="직사각형 117"/>
          <p:cNvSpPr/>
          <p:nvPr/>
        </p:nvSpPr>
        <p:spPr>
          <a:xfrm>
            <a:off x="2292443" y="3920186"/>
            <a:ext cx="13989040" cy="152402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8157"/>
          </a:p>
        </p:txBody>
      </p:sp>
      <p:sp>
        <p:nvSpPr>
          <p:cNvPr id="13" name="직사각형 12"/>
          <p:cNvSpPr/>
          <p:nvPr/>
        </p:nvSpPr>
        <p:spPr>
          <a:xfrm>
            <a:off x="2393965" y="128786"/>
            <a:ext cx="28197103" cy="26422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944">
              <a:solidFill>
                <a:srgbClr val="C0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129292" y="201746"/>
            <a:ext cx="20782614" cy="239894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coolSlant"/>
          </a:sp3d>
        </p:spPr>
        <p:txBody>
          <a:bodyPr wrap="square" lIns="116388" tIns="58190" rIns="116388" bIns="58190">
            <a:spAutoFit/>
          </a:bodyPr>
          <a:lstStyle/>
          <a:p>
            <a:pPr algn="ctr"/>
            <a:r>
              <a:rPr lang="en-US" sz="7503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Source IC Design </a:t>
            </a:r>
            <a:r>
              <a:rPr lang="en-US" sz="8185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Tools</a:t>
            </a:r>
            <a:r>
              <a:rPr lang="en-US" sz="7503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7503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Workshop </a:t>
            </a:r>
          </a:p>
          <a:p>
            <a:pPr algn="ctr"/>
            <a:endParaRPr lang="en-US" altLang="ja-JP" sz="4544" b="1" baseline="30000" dirty="0">
              <a:solidFill>
                <a:schemeClr val="tx2">
                  <a:lumMod val="50000"/>
                </a:schemeClr>
              </a:solidFill>
              <a:latin typeface="Arial" pitchFamily="34" charset="0"/>
              <a:ea typeface="PMingLiU" pitchFamily="18" charset="-120"/>
              <a:cs typeface="Arial" pitchFamily="34" charset="0"/>
            </a:endParaRPr>
          </a:p>
          <a:p>
            <a:pPr algn="ctr"/>
            <a:endParaRPr lang="en-US" altLang="ja-JP" sz="4544" b="1" baseline="30000" dirty="0">
              <a:solidFill>
                <a:srgbClr val="10253F"/>
              </a:solidFill>
              <a:ea typeface="PMingLiU" pitchFamily="18" charset="-120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2056051" y="2928092"/>
            <a:ext cx="14535150" cy="899129"/>
            <a:chOff x="59946" y="3431358"/>
            <a:chExt cx="9296400" cy="672726"/>
          </a:xfrm>
        </p:grpSpPr>
        <p:sp>
          <p:nvSpPr>
            <p:cNvPr id="24" name="직사각형 23"/>
            <p:cNvSpPr/>
            <p:nvPr/>
          </p:nvSpPr>
          <p:spPr>
            <a:xfrm>
              <a:off x="244397" y="3444124"/>
              <a:ext cx="8925925" cy="647194"/>
            </a:xfrm>
            <a:prstGeom prst="rect">
              <a:avLst/>
            </a:prstGeom>
            <a:solidFill>
              <a:srgbClr val="003E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944"/>
            </a:p>
          </p:txBody>
        </p:sp>
        <p:sp>
          <p:nvSpPr>
            <p:cNvPr id="25" name="Rectangle 2"/>
            <p:cNvSpPr txBox="1">
              <a:spLocks noChangeArrowheads="1"/>
            </p:cNvSpPr>
            <p:nvPr/>
          </p:nvSpPr>
          <p:spPr>
            <a:xfrm>
              <a:off x="59946" y="3431358"/>
              <a:ext cx="9296400" cy="672726"/>
            </a:xfrm>
            <a:prstGeom prst="rect">
              <a:avLst/>
            </a:prstGeom>
          </p:spPr>
          <p:txBody>
            <a:bodyPr vert="horz" lIns="412438" tIns="206222" rIns="412438" bIns="206222" rtlCol="0" anchor="ctr">
              <a:noAutofit/>
            </a:bodyPr>
            <a:lstStyle>
              <a:lvl1pPr algn="ctr" defTabSz="3240359" rtl="0" eaLnBrk="1" latinLnBrk="1" hangingPunct="1">
                <a:spcBef>
                  <a:spcPct val="0"/>
                </a:spcBef>
                <a:buNone/>
                <a:defRPr sz="156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defTabSz="1164254" latinLnBrk="0">
                <a:spcBef>
                  <a:spcPts val="0"/>
                </a:spcBef>
                <a:defRPr/>
              </a:pPr>
              <a:r>
                <a:rPr lang="en-US" altLang="zh-TW" sz="4544" b="1" kern="0" dirty="0">
                  <a:solidFill>
                    <a:schemeClr val="bg1"/>
                  </a:solidFill>
                  <a:latin typeface="Arial" panose="020B0604020202020204" pitchFamily="34" charset="0"/>
                  <a:ea typeface="PMingLiU" pitchFamily="18" charset="-120"/>
                  <a:cs typeface="Arial" panose="020B0604020202020204" pitchFamily="34" charset="0"/>
                </a:rPr>
                <a:t>WORKSHOP OBJECTIVES</a:t>
              </a:r>
              <a:endParaRPr lang="en-US" altLang="zh-TW" sz="5619" b="1" kern="0" dirty="0">
                <a:solidFill>
                  <a:schemeClr val="bg1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2056051" y="19405368"/>
            <a:ext cx="14561638" cy="899129"/>
            <a:chOff x="59946" y="3431358"/>
            <a:chExt cx="9296400" cy="672726"/>
          </a:xfrm>
        </p:grpSpPr>
        <p:sp>
          <p:nvSpPr>
            <p:cNvPr id="44" name="직사각형 43"/>
            <p:cNvSpPr/>
            <p:nvPr/>
          </p:nvSpPr>
          <p:spPr>
            <a:xfrm>
              <a:off x="244397" y="3444124"/>
              <a:ext cx="8925925" cy="647194"/>
            </a:xfrm>
            <a:prstGeom prst="rect">
              <a:avLst/>
            </a:prstGeom>
            <a:solidFill>
              <a:srgbClr val="003E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944"/>
            </a:p>
          </p:txBody>
        </p:sp>
        <p:sp>
          <p:nvSpPr>
            <p:cNvPr id="45" name="Rectangle 2"/>
            <p:cNvSpPr txBox="1">
              <a:spLocks noChangeArrowheads="1"/>
            </p:cNvSpPr>
            <p:nvPr/>
          </p:nvSpPr>
          <p:spPr>
            <a:xfrm>
              <a:off x="59946" y="3431358"/>
              <a:ext cx="9296400" cy="672726"/>
            </a:xfrm>
            <a:prstGeom prst="rect">
              <a:avLst/>
            </a:prstGeom>
          </p:spPr>
          <p:txBody>
            <a:bodyPr vert="horz" lIns="412438" tIns="206222" rIns="412438" bIns="206222" rtlCol="0" anchor="ctr">
              <a:noAutofit/>
            </a:bodyPr>
            <a:lstStyle>
              <a:lvl1pPr algn="ctr" defTabSz="3240359" rtl="0" eaLnBrk="1" latinLnBrk="1" hangingPunct="1">
                <a:spcBef>
                  <a:spcPct val="0"/>
                </a:spcBef>
                <a:buNone/>
                <a:defRPr sz="156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defTabSz="1164254" latinLnBrk="0">
                <a:spcBef>
                  <a:spcPts val="0"/>
                </a:spcBef>
                <a:defRPr/>
              </a:pPr>
              <a:r>
                <a:rPr lang="en-US" altLang="zh-TW" sz="4544" b="1" kern="0" dirty="0">
                  <a:solidFill>
                    <a:schemeClr val="bg1"/>
                  </a:solidFill>
                  <a:latin typeface="Arial" panose="020B0604020202020204" pitchFamily="34" charset="0"/>
                  <a:ea typeface="PMingLiU" pitchFamily="18" charset="-120"/>
                  <a:cs typeface="Arial" panose="020B0604020202020204" pitchFamily="34" charset="0"/>
                </a:rPr>
                <a:t>Our Team’s Credibility</a:t>
              </a:r>
              <a:endParaRPr lang="en-US" altLang="zh-TW" sz="5619" b="1" kern="0" dirty="0">
                <a:solidFill>
                  <a:schemeClr val="bg1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endParaRPr>
            </a:p>
          </p:txBody>
        </p:sp>
      </p:grpSp>
      <p:sp>
        <p:nvSpPr>
          <p:cNvPr id="103" name="직사각형 102"/>
          <p:cNvSpPr/>
          <p:nvPr/>
        </p:nvSpPr>
        <p:spPr>
          <a:xfrm>
            <a:off x="2279072" y="20414520"/>
            <a:ext cx="13988694" cy="36168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8157"/>
          </a:p>
        </p:txBody>
      </p:sp>
      <p:sp>
        <p:nvSpPr>
          <p:cNvPr id="108" name="직사각형 107"/>
          <p:cNvSpPr/>
          <p:nvPr/>
        </p:nvSpPr>
        <p:spPr>
          <a:xfrm>
            <a:off x="2318400" y="20367660"/>
            <a:ext cx="13657209" cy="3499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992" indent="-38199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60" b="1" dirty="0">
                <a:latin typeface="Arial" panose="020B0604020202020204" pitchFamily="34" charset="0"/>
                <a:cs typeface="Arial" panose="020B0604020202020204" pitchFamily="34" charset="0"/>
              </a:rPr>
              <a:t>Pioneer of Graduate IC design program in Pakistan with 44 full-time registered graduate students.</a:t>
            </a:r>
          </a:p>
          <a:p>
            <a:pPr marL="381992" indent="-38199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60" b="1" dirty="0">
                <a:latin typeface="Arial" panose="020B0604020202020204" pitchFamily="34" charset="0"/>
                <a:cs typeface="Arial" panose="020B0604020202020204" pitchFamily="34" charset="0"/>
              </a:rPr>
              <a:t>Three designs accepted in SSCS </a:t>
            </a:r>
            <a:r>
              <a:rPr lang="en-US" sz="2460" b="1" dirty="0">
                <a:latin typeface="Arial" panose="020B0604020202020204" pitchFamily="34" charset="0"/>
                <a:cs typeface="Arial" panose="020B0604020202020204" pitchFamily="34" charset="0"/>
              </a:rPr>
              <a:t>PICO (now </a:t>
            </a:r>
            <a:r>
              <a:rPr lang="en-US" sz="2460" b="1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460" b="1" dirty="0" err="1">
                <a:latin typeface="Arial" panose="020B0604020202020204" pitchFamily="34" charset="0"/>
                <a:cs typeface="Arial" panose="020B0604020202020204" pitchFamily="34" charset="0"/>
              </a:rPr>
              <a:t>hipathon</a:t>
            </a:r>
            <a:r>
              <a:rPr lang="en-US" sz="2460" b="1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2460" b="1" dirty="0">
                <a:latin typeface="Arial" panose="020B0604020202020204" pitchFamily="34" charset="0"/>
                <a:cs typeface="Arial" panose="020B0604020202020204" pitchFamily="34" charset="0"/>
              </a:rPr>
              <a:t>Open Source Tapeout Contest and submitted for fabrication in Nov 2021.</a:t>
            </a:r>
          </a:p>
          <a:p>
            <a:pPr marL="381992" indent="-38199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60" b="1" dirty="0">
                <a:latin typeface="Arial" panose="020B0604020202020204" pitchFamily="34" charset="0"/>
                <a:cs typeface="Arial" panose="020B0604020202020204" pitchFamily="34" charset="0"/>
              </a:rPr>
              <a:t>Two tapeouts completed in September 2021 using TSMC 65nm node.</a:t>
            </a:r>
          </a:p>
          <a:p>
            <a:pPr marL="381992" indent="-381992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60" b="1" dirty="0">
                <a:latin typeface="Arial" panose="020B0604020202020204" pitchFamily="34" charset="0"/>
                <a:cs typeface="Arial" panose="020B0604020202020204" pitchFamily="34" charset="0"/>
              </a:rPr>
              <a:t>Analog</a:t>
            </a:r>
            <a:r>
              <a:rPr lang="en-US" altLang="ko-KR" sz="2460" b="1" dirty="0">
                <a:latin typeface="Arial" panose="020B0604020202020204" pitchFamily="34" charset="0"/>
                <a:cs typeface="Arial" panose="020B0604020202020204" pitchFamily="34" charset="0"/>
              </a:rPr>
              <a:t>, Digital and Mix signal design expertise on Open/Commercial tools Source tools.</a:t>
            </a:r>
          </a:p>
        </p:txBody>
      </p:sp>
      <p:sp>
        <p:nvSpPr>
          <p:cNvPr id="141" name="직사각형 140"/>
          <p:cNvSpPr/>
          <p:nvPr/>
        </p:nvSpPr>
        <p:spPr>
          <a:xfrm>
            <a:off x="2370059" y="3779330"/>
            <a:ext cx="13796166" cy="5195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2050" indent="-3820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158" b="1" dirty="0">
                <a:latin typeface="Arial" panose="020B0604020202020204" pitchFamily="34" charset="0"/>
                <a:cs typeface="Arial" panose="020B0604020202020204" pitchFamily="34" charset="0"/>
              </a:rPr>
              <a:t>Introduction to CMOS integrated circuits </a:t>
            </a:r>
            <a:r>
              <a:rPr lang="en-US" altLang="ko-KR" sz="3158" b="1" dirty="0">
                <a:latin typeface="Arial" panose="020B0604020202020204" pitchFamily="34" charset="0"/>
                <a:cs typeface="Arial" panose="020B0604020202020204" pitchFamily="34" charset="0"/>
              </a:rPr>
              <a:t>basics and Open </a:t>
            </a:r>
            <a:r>
              <a:rPr lang="en-US" altLang="ko-KR" sz="3158" b="1" dirty="0">
                <a:latin typeface="Arial" panose="020B0604020202020204" pitchFamily="34" charset="0"/>
                <a:cs typeface="Arial" panose="020B0604020202020204" pitchFamily="34" charset="0"/>
              </a:rPr>
              <a:t>Source tools design flow.</a:t>
            </a:r>
          </a:p>
          <a:p>
            <a:pPr marL="382050" indent="-3820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158" b="1" dirty="0">
                <a:latin typeface="Arial" panose="020B0604020202020204" pitchFamily="34" charset="0"/>
                <a:cs typeface="Arial" panose="020B0604020202020204" pitchFamily="34" charset="0"/>
              </a:rPr>
              <a:t>Detailed illustration and hands on experience of complete                       Open Source integrated circuit system design tools from Schematic to GDS and MPW </a:t>
            </a:r>
            <a:r>
              <a:rPr lang="en-US" altLang="ko-KR" sz="3158" b="1" dirty="0" err="1">
                <a:latin typeface="Arial" panose="020B0604020202020204" pitchFamily="34" charset="0"/>
                <a:cs typeface="Arial" panose="020B0604020202020204" pitchFamily="34" charset="0"/>
              </a:rPr>
              <a:t>Prechecks</a:t>
            </a:r>
            <a:r>
              <a:rPr lang="en-US" altLang="ko-KR" sz="3158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82050" indent="-3820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3158" b="1" dirty="0">
                <a:latin typeface="Arial" panose="020B0604020202020204" pitchFamily="34" charset="0"/>
                <a:cs typeface="Arial" panose="020B0604020202020204" pitchFamily="34" charset="0"/>
              </a:rPr>
              <a:t>Tapeout submission using Open Source </a:t>
            </a:r>
            <a:r>
              <a:rPr lang="en-US" altLang="ko-KR" sz="3158" b="1" dirty="0" err="1">
                <a:latin typeface="Arial" panose="020B0604020202020204" pitchFamily="34" charset="0"/>
                <a:cs typeface="Arial" panose="020B0604020202020204" pitchFamily="34" charset="0"/>
              </a:rPr>
              <a:t>Skywater</a:t>
            </a:r>
            <a:r>
              <a:rPr lang="en-US" altLang="ko-KR" sz="3158" b="1" dirty="0">
                <a:latin typeface="Arial" panose="020B0604020202020204" pitchFamily="34" charset="0"/>
                <a:cs typeface="Arial" panose="020B0604020202020204" pitchFamily="34" charset="0"/>
              </a:rPr>
              <a:t> 130nm </a:t>
            </a:r>
            <a:r>
              <a:rPr lang="en-US" altLang="ko-KR" sz="3158" b="1" dirty="0" err="1">
                <a:latin typeface="Arial" panose="020B0604020202020204" pitchFamily="34" charset="0"/>
                <a:cs typeface="Arial" panose="020B0604020202020204" pitchFamily="34" charset="0"/>
              </a:rPr>
              <a:t>pdk</a:t>
            </a:r>
            <a:r>
              <a:rPr lang="en-US" altLang="ko-KR" sz="3158" b="1" dirty="0">
                <a:latin typeface="Arial" panose="020B0604020202020204" pitchFamily="34" charset="0"/>
                <a:cs typeface="Arial" panose="020B0604020202020204" pitchFamily="34" charset="0"/>
              </a:rPr>
              <a:t> on eFabless Platform targeting Google sponsored MPW runs.</a:t>
            </a:r>
            <a:endParaRPr lang="en-US" altLang="ko-KR" sz="3158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2" name="그룹 171"/>
          <p:cNvGrpSpPr/>
          <p:nvPr/>
        </p:nvGrpSpPr>
        <p:grpSpPr>
          <a:xfrm>
            <a:off x="16238147" y="2928092"/>
            <a:ext cx="14547223" cy="899129"/>
            <a:chOff x="59946" y="3431358"/>
            <a:chExt cx="9296400" cy="672726"/>
          </a:xfrm>
        </p:grpSpPr>
        <p:sp>
          <p:nvSpPr>
            <p:cNvPr id="173" name="직사각형 172"/>
            <p:cNvSpPr/>
            <p:nvPr/>
          </p:nvSpPr>
          <p:spPr>
            <a:xfrm>
              <a:off x="244397" y="3444125"/>
              <a:ext cx="8925925" cy="647194"/>
            </a:xfrm>
            <a:prstGeom prst="rect">
              <a:avLst/>
            </a:prstGeom>
            <a:solidFill>
              <a:srgbClr val="003E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944"/>
            </a:p>
          </p:txBody>
        </p:sp>
        <p:sp>
          <p:nvSpPr>
            <p:cNvPr id="174" name="Rectangle 2"/>
            <p:cNvSpPr txBox="1">
              <a:spLocks noChangeArrowheads="1"/>
            </p:cNvSpPr>
            <p:nvPr/>
          </p:nvSpPr>
          <p:spPr>
            <a:xfrm>
              <a:off x="59946" y="3431358"/>
              <a:ext cx="9296400" cy="672726"/>
            </a:xfrm>
            <a:prstGeom prst="rect">
              <a:avLst/>
            </a:prstGeom>
          </p:spPr>
          <p:txBody>
            <a:bodyPr vert="horz" lIns="412438" tIns="206222" rIns="412438" bIns="206222" rtlCol="0" anchor="ctr">
              <a:noAutofit/>
            </a:bodyPr>
            <a:lstStyle>
              <a:lvl1pPr algn="ctr" defTabSz="3240359" rtl="0" eaLnBrk="1" latinLnBrk="1" hangingPunct="1">
                <a:spcBef>
                  <a:spcPct val="0"/>
                </a:spcBef>
                <a:buNone/>
                <a:defRPr sz="156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defTabSz="1164254" latinLnBrk="0">
                <a:spcBef>
                  <a:spcPts val="0"/>
                </a:spcBef>
                <a:defRPr/>
              </a:pPr>
              <a:r>
                <a:rPr lang="en-US" altLang="zh-TW" sz="4544" b="1" kern="0" dirty="0">
                  <a:solidFill>
                    <a:schemeClr val="bg1"/>
                  </a:solidFill>
                  <a:latin typeface="Arial" panose="020B0604020202020204" pitchFamily="34" charset="0"/>
                  <a:ea typeface="PMingLiU" pitchFamily="18" charset="-120"/>
                  <a:cs typeface="Arial" panose="020B0604020202020204" pitchFamily="34" charset="0"/>
                </a:rPr>
                <a:t>SCHEDULE</a:t>
              </a:r>
              <a:endParaRPr lang="en-US" altLang="zh-TW" sz="5619" b="1" kern="0" dirty="0">
                <a:solidFill>
                  <a:schemeClr val="bg1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endParaRPr>
            </a:p>
          </p:txBody>
        </p:sp>
      </p:grpSp>
      <p:grpSp>
        <p:nvGrpSpPr>
          <p:cNvPr id="106" name="그룹 105"/>
          <p:cNvGrpSpPr/>
          <p:nvPr/>
        </p:nvGrpSpPr>
        <p:grpSpPr>
          <a:xfrm>
            <a:off x="16166861" y="13821661"/>
            <a:ext cx="14725255" cy="899129"/>
            <a:chOff x="59946" y="3431358"/>
            <a:chExt cx="9296400" cy="672726"/>
          </a:xfrm>
        </p:grpSpPr>
        <p:sp>
          <p:nvSpPr>
            <p:cNvPr id="107" name="직사각형 106"/>
            <p:cNvSpPr/>
            <p:nvPr/>
          </p:nvSpPr>
          <p:spPr>
            <a:xfrm>
              <a:off x="294850" y="3444124"/>
              <a:ext cx="8799566" cy="647194"/>
            </a:xfrm>
            <a:prstGeom prst="rect">
              <a:avLst/>
            </a:prstGeom>
            <a:solidFill>
              <a:srgbClr val="003E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944"/>
            </a:p>
          </p:txBody>
        </p:sp>
        <p:sp>
          <p:nvSpPr>
            <p:cNvPr id="109" name="Rectangle 2"/>
            <p:cNvSpPr txBox="1">
              <a:spLocks noChangeArrowheads="1"/>
            </p:cNvSpPr>
            <p:nvPr/>
          </p:nvSpPr>
          <p:spPr>
            <a:xfrm>
              <a:off x="59946" y="3431358"/>
              <a:ext cx="9296400" cy="672726"/>
            </a:xfrm>
            <a:prstGeom prst="rect">
              <a:avLst/>
            </a:prstGeom>
          </p:spPr>
          <p:txBody>
            <a:bodyPr vert="horz" lIns="412438" tIns="206222" rIns="412438" bIns="206222" rtlCol="0" anchor="ctr">
              <a:noAutofit/>
            </a:bodyPr>
            <a:lstStyle>
              <a:lvl1pPr algn="ctr" defTabSz="3240359" rtl="0" eaLnBrk="1" latinLnBrk="1" hangingPunct="1">
                <a:spcBef>
                  <a:spcPct val="0"/>
                </a:spcBef>
                <a:buNone/>
                <a:defRPr sz="156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defTabSz="1164254" latinLnBrk="0">
                <a:spcBef>
                  <a:spcPts val="0"/>
                </a:spcBef>
                <a:defRPr/>
              </a:pPr>
              <a:r>
                <a:rPr lang="en-US" altLang="zh-TW" sz="4544" b="1" kern="0" dirty="0">
                  <a:solidFill>
                    <a:schemeClr val="bg1"/>
                  </a:solidFill>
                  <a:latin typeface="Arial" panose="020B0604020202020204" pitchFamily="34" charset="0"/>
                  <a:ea typeface="PMingLiU" pitchFamily="18" charset="-120"/>
                  <a:cs typeface="Arial" panose="020B0604020202020204" pitchFamily="34" charset="0"/>
                </a:rPr>
                <a:t>Teaching  and Technical Staff</a:t>
              </a:r>
              <a:endParaRPr lang="en-US" altLang="zh-TW" sz="5619" b="1" kern="0" dirty="0">
                <a:solidFill>
                  <a:schemeClr val="bg1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endParaRPr>
            </a:p>
          </p:txBody>
        </p:sp>
      </p:grpSp>
      <p:grpSp>
        <p:nvGrpSpPr>
          <p:cNvPr id="58" name="그룹 89"/>
          <p:cNvGrpSpPr/>
          <p:nvPr/>
        </p:nvGrpSpPr>
        <p:grpSpPr>
          <a:xfrm>
            <a:off x="16235160" y="19385610"/>
            <a:ext cx="14500502" cy="898653"/>
            <a:chOff x="59946" y="3444124"/>
            <a:chExt cx="9296400" cy="659959"/>
          </a:xfrm>
        </p:grpSpPr>
        <p:sp>
          <p:nvSpPr>
            <p:cNvPr id="59" name="직사각형 90"/>
            <p:cNvSpPr/>
            <p:nvPr/>
          </p:nvSpPr>
          <p:spPr>
            <a:xfrm>
              <a:off x="244397" y="3444124"/>
              <a:ext cx="8925925" cy="647194"/>
            </a:xfrm>
            <a:prstGeom prst="rect">
              <a:avLst/>
            </a:prstGeom>
            <a:solidFill>
              <a:srgbClr val="003E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944" dirty="0"/>
            </a:p>
          </p:txBody>
        </p:sp>
        <p:sp>
          <p:nvSpPr>
            <p:cNvPr id="62" name="Rectangle 2"/>
            <p:cNvSpPr txBox="1">
              <a:spLocks noChangeArrowheads="1"/>
            </p:cNvSpPr>
            <p:nvPr/>
          </p:nvSpPr>
          <p:spPr>
            <a:xfrm>
              <a:off x="59946" y="3505499"/>
              <a:ext cx="9296400" cy="598584"/>
            </a:xfrm>
            <a:prstGeom prst="rect">
              <a:avLst/>
            </a:prstGeom>
          </p:spPr>
          <p:txBody>
            <a:bodyPr vert="horz" lIns="412438" tIns="206222" rIns="412438" bIns="206222" rtlCol="0" anchor="ctr">
              <a:noAutofit/>
            </a:bodyPr>
            <a:lstStyle>
              <a:lvl1pPr algn="ctr" defTabSz="3240359" rtl="0" eaLnBrk="1" latinLnBrk="1" hangingPunct="1">
                <a:spcBef>
                  <a:spcPct val="0"/>
                </a:spcBef>
                <a:buNone/>
                <a:defRPr sz="156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defTabSz="1164254" latinLnBrk="0">
                <a:spcBef>
                  <a:spcPts val="0"/>
                </a:spcBef>
                <a:defRPr/>
              </a:pPr>
              <a:r>
                <a:rPr lang="en-US" altLang="zh-TW" sz="4544" b="1" kern="0" dirty="0">
                  <a:solidFill>
                    <a:schemeClr val="bg1"/>
                  </a:solidFill>
                  <a:latin typeface="Arial" panose="020B0604020202020204" pitchFamily="34" charset="0"/>
                  <a:ea typeface="PMingLiU" pitchFamily="18" charset="-120"/>
                  <a:cs typeface="Arial" panose="020B0604020202020204" pitchFamily="34" charset="0"/>
                </a:rPr>
                <a:t>Targeted Audience </a:t>
              </a:r>
              <a:endParaRPr lang="en-US" altLang="zh-TW" sz="5619" b="1" kern="0" dirty="0">
                <a:solidFill>
                  <a:schemeClr val="bg1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endParaRPr>
            </a:p>
          </p:txBody>
        </p:sp>
      </p:grpSp>
      <p:pic>
        <p:nvPicPr>
          <p:cNvPr id="76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0787" y="9092189"/>
            <a:ext cx="5460515" cy="2407815"/>
          </a:xfrm>
          <a:prstGeom prst="rect">
            <a:avLst/>
          </a:prstGeom>
        </p:spPr>
      </p:pic>
      <p:sp>
        <p:nvSpPr>
          <p:cNvPr id="78" name="TextBox 20"/>
          <p:cNvSpPr txBox="1">
            <a:spLocks noChangeArrowheads="1"/>
          </p:cNvSpPr>
          <p:nvPr/>
        </p:nvSpPr>
        <p:spPr bwMode="auto">
          <a:xfrm>
            <a:off x="11005938" y="11708857"/>
            <a:ext cx="4699655" cy="49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2631" dirty="0">
                <a:solidFill>
                  <a:srgbClr val="C00000"/>
                </a:solidFill>
              </a:rPr>
              <a:t>Simulation and Analysis</a:t>
            </a:r>
          </a:p>
        </p:txBody>
      </p:sp>
      <p:pic>
        <p:nvPicPr>
          <p:cNvPr id="1032" name="Picture 8" descr="C:\Users\HS\Dropbox\_ICAS\Others\Wirebonding\HSHVC_LP_Rev1_Packag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3022491" y="15727600"/>
            <a:ext cx="2638357" cy="2603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4"/>
          <p:cNvSpPr>
            <a:spLocks noChangeArrowheads="1"/>
          </p:cNvSpPr>
          <p:nvPr/>
        </p:nvSpPr>
        <p:spPr bwMode="auto">
          <a:xfrm>
            <a:off x="2188007" y="-265194"/>
            <a:ext cx="162045" cy="1231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0205" tIns="40107" rIns="80205" bIns="40107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7183"/>
          </a:p>
        </p:txBody>
      </p:sp>
      <p:sp>
        <p:nvSpPr>
          <p:cNvPr id="6" name="Rectangle 16"/>
          <p:cNvSpPr>
            <a:spLocks noChangeArrowheads="1"/>
          </p:cNvSpPr>
          <p:nvPr/>
        </p:nvSpPr>
        <p:spPr bwMode="auto">
          <a:xfrm>
            <a:off x="2321690" y="-131512"/>
            <a:ext cx="162045" cy="1231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0205" tIns="40107" rIns="80205" bIns="40107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7183"/>
          </a:p>
        </p:txBody>
      </p:sp>
      <p:sp>
        <p:nvSpPr>
          <p:cNvPr id="9" name="Rectangle 18"/>
          <p:cNvSpPr>
            <a:spLocks noChangeArrowheads="1"/>
          </p:cNvSpPr>
          <p:nvPr/>
        </p:nvSpPr>
        <p:spPr bwMode="auto">
          <a:xfrm>
            <a:off x="2455372" y="-503145"/>
            <a:ext cx="162045" cy="1231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0205" tIns="40107" rIns="80205" bIns="40107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7183"/>
          </a:p>
        </p:txBody>
      </p:sp>
      <p:sp>
        <p:nvSpPr>
          <p:cNvPr id="96" name="TextBox 20"/>
          <p:cNvSpPr txBox="1">
            <a:spLocks noChangeArrowheads="1"/>
          </p:cNvSpPr>
          <p:nvPr/>
        </p:nvSpPr>
        <p:spPr bwMode="auto">
          <a:xfrm>
            <a:off x="11685939" y="15012039"/>
            <a:ext cx="4699655" cy="49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2631" dirty="0">
                <a:solidFill>
                  <a:srgbClr val="C00000"/>
                </a:solidFill>
              </a:rPr>
              <a:t>Custom Layout Design</a:t>
            </a:r>
          </a:p>
        </p:txBody>
      </p:sp>
      <p:sp>
        <p:nvSpPr>
          <p:cNvPr id="97" name="TextBox 20"/>
          <p:cNvSpPr txBox="1">
            <a:spLocks noChangeArrowheads="1"/>
          </p:cNvSpPr>
          <p:nvPr/>
        </p:nvSpPr>
        <p:spPr bwMode="auto">
          <a:xfrm>
            <a:off x="7116025" y="15018776"/>
            <a:ext cx="4699655" cy="49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2631" dirty="0">
                <a:solidFill>
                  <a:srgbClr val="C00000"/>
                </a:solidFill>
              </a:rPr>
              <a:t>Design Rule Check</a:t>
            </a:r>
          </a:p>
        </p:txBody>
      </p:sp>
      <p:sp>
        <p:nvSpPr>
          <p:cNvPr id="98" name="TextBox 20"/>
          <p:cNvSpPr txBox="1">
            <a:spLocks noChangeArrowheads="1"/>
          </p:cNvSpPr>
          <p:nvPr/>
        </p:nvSpPr>
        <p:spPr bwMode="auto">
          <a:xfrm>
            <a:off x="7353970" y="18406719"/>
            <a:ext cx="4699655" cy="49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2631" dirty="0">
                <a:solidFill>
                  <a:srgbClr val="C00000"/>
                </a:solidFill>
              </a:rPr>
              <a:t>Top Level IC Compilation</a:t>
            </a:r>
          </a:p>
        </p:txBody>
      </p:sp>
      <p:sp>
        <p:nvSpPr>
          <p:cNvPr id="99" name="TextBox 20"/>
          <p:cNvSpPr txBox="1">
            <a:spLocks noChangeArrowheads="1"/>
          </p:cNvSpPr>
          <p:nvPr/>
        </p:nvSpPr>
        <p:spPr bwMode="auto">
          <a:xfrm>
            <a:off x="2378439" y="15018771"/>
            <a:ext cx="4699655" cy="49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2631" dirty="0">
                <a:solidFill>
                  <a:srgbClr val="C00000"/>
                </a:solidFill>
              </a:rPr>
              <a:t>Layout </a:t>
            </a:r>
            <a:r>
              <a:rPr lang="en-US" sz="2631" dirty="0" err="1">
                <a:solidFill>
                  <a:srgbClr val="C00000"/>
                </a:solidFill>
              </a:rPr>
              <a:t>vs</a:t>
            </a:r>
            <a:r>
              <a:rPr lang="en-US" sz="2631" dirty="0">
                <a:solidFill>
                  <a:srgbClr val="C00000"/>
                </a:solidFill>
              </a:rPr>
              <a:t> Schematic check</a:t>
            </a:r>
          </a:p>
        </p:txBody>
      </p:sp>
      <p:sp>
        <p:nvSpPr>
          <p:cNvPr id="100" name="TextBox 20"/>
          <p:cNvSpPr txBox="1">
            <a:spLocks noChangeArrowheads="1"/>
          </p:cNvSpPr>
          <p:nvPr/>
        </p:nvSpPr>
        <p:spPr bwMode="auto">
          <a:xfrm>
            <a:off x="12164644" y="18393365"/>
            <a:ext cx="4126619" cy="49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2631" dirty="0">
                <a:solidFill>
                  <a:srgbClr val="C00000"/>
                </a:solidFill>
              </a:rPr>
              <a:t>Pre-checks and Signoff</a:t>
            </a:r>
          </a:p>
        </p:txBody>
      </p:sp>
      <p:sp>
        <p:nvSpPr>
          <p:cNvPr id="12" name="Rectangle 24"/>
          <p:cNvSpPr>
            <a:spLocks noChangeArrowheads="1"/>
          </p:cNvSpPr>
          <p:nvPr/>
        </p:nvSpPr>
        <p:spPr bwMode="auto">
          <a:xfrm>
            <a:off x="2188007" y="-265194"/>
            <a:ext cx="162045" cy="1231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0205" tIns="40107" rIns="80205" bIns="40107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7183"/>
          </a:p>
        </p:txBody>
      </p:sp>
      <p:sp>
        <p:nvSpPr>
          <p:cNvPr id="15" name="Notched Right Arrow 14"/>
          <p:cNvSpPr/>
          <p:nvPr/>
        </p:nvSpPr>
        <p:spPr>
          <a:xfrm>
            <a:off x="9387779" y="10002312"/>
            <a:ext cx="628132" cy="55252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83"/>
          </a:p>
        </p:txBody>
      </p:sp>
      <p:sp>
        <p:nvSpPr>
          <p:cNvPr id="111" name="Notched Right Arrow 110"/>
          <p:cNvSpPr/>
          <p:nvPr/>
        </p:nvSpPr>
        <p:spPr>
          <a:xfrm rot="5400000">
            <a:off x="13706867" y="12147272"/>
            <a:ext cx="440392" cy="55252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83"/>
          </a:p>
        </p:txBody>
      </p:sp>
      <p:sp>
        <p:nvSpPr>
          <p:cNvPr id="113" name="Notched Right Arrow 112"/>
          <p:cNvSpPr/>
          <p:nvPr/>
        </p:nvSpPr>
        <p:spPr>
          <a:xfrm>
            <a:off x="6789620" y="16863117"/>
            <a:ext cx="628132" cy="55252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83"/>
          </a:p>
        </p:txBody>
      </p:sp>
      <p:sp>
        <p:nvSpPr>
          <p:cNvPr id="114" name="Notched Right Arrow 113"/>
          <p:cNvSpPr/>
          <p:nvPr/>
        </p:nvSpPr>
        <p:spPr>
          <a:xfrm>
            <a:off x="12155026" y="16820999"/>
            <a:ext cx="628132" cy="55252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83"/>
          </a:p>
        </p:txBody>
      </p:sp>
      <p:sp>
        <p:nvSpPr>
          <p:cNvPr id="115" name="Notched Right Arrow 114"/>
          <p:cNvSpPr/>
          <p:nvPr/>
        </p:nvSpPr>
        <p:spPr>
          <a:xfrm rot="10800000">
            <a:off x="10950944" y="13419250"/>
            <a:ext cx="628132" cy="55252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83"/>
          </a:p>
        </p:txBody>
      </p:sp>
      <p:sp>
        <p:nvSpPr>
          <p:cNvPr id="123" name="Notched Right Arrow 122"/>
          <p:cNvSpPr/>
          <p:nvPr/>
        </p:nvSpPr>
        <p:spPr>
          <a:xfrm rot="10800000">
            <a:off x="7076541" y="13435634"/>
            <a:ext cx="628132" cy="55252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83"/>
          </a:p>
        </p:txBody>
      </p:sp>
      <p:sp>
        <p:nvSpPr>
          <p:cNvPr id="125" name="Notched Right Arrow 124"/>
          <p:cNvSpPr/>
          <p:nvPr/>
        </p:nvSpPr>
        <p:spPr>
          <a:xfrm rot="5400000">
            <a:off x="4113942" y="15434133"/>
            <a:ext cx="440392" cy="552526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83"/>
          </a:p>
        </p:txBody>
      </p:sp>
      <p:sp>
        <p:nvSpPr>
          <p:cNvPr id="131" name="TextBox 20"/>
          <p:cNvSpPr txBox="1">
            <a:spLocks noChangeArrowheads="1"/>
          </p:cNvSpPr>
          <p:nvPr/>
        </p:nvSpPr>
        <p:spPr bwMode="auto">
          <a:xfrm>
            <a:off x="16366439" y="20711030"/>
            <a:ext cx="14055069" cy="2752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>
              <a:buFont typeface="Arial" panose="020B0604020202020204" pitchFamily="34" charset="0"/>
              <a:buChar char="•"/>
            </a:pPr>
            <a:r>
              <a:rPr lang="en-US" sz="2980" dirty="0">
                <a:cs typeface="Arial" panose="020B0604020202020204" pitchFamily="34" charset="0"/>
              </a:rPr>
              <a:t>BS students with basic electronics knowledge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980" dirty="0">
                <a:cs typeface="Arial" panose="020B0604020202020204" pitchFamily="34" charset="0"/>
              </a:rPr>
              <a:t>Final Year EE Students interested in IC Design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980" dirty="0">
                <a:cs typeface="Arial" panose="020B0604020202020204" pitchFamily="34" charset="0"/>
              </a:rPr>
              <a:t>MS IC Design Enrolled Students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980" dirty="0">
                <a:cs typeface="Arial" panose="020B0604020202020204" pitchFamily="34" charset="0"/>
              </a:rPr>
              <a:t>Faculty Members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980" dirty="0">
                <a:cs typeface="Arial" panose="020B0604020202020204" pitchFamily="34" charset="0"/>
              </a:rPr>
              <a:t>Industrial Professionals looking for IC  Design </a:t>
            </a:r>
            <a:r>
              <a:rPr lang="en-US" sz="2980" dirty="0">
                <a:cs typeface="Arial" panose="020B0604020202020204" pitchFamily="34" charset="0"/>
              </a:rPr>
              <a:t>skills</a:t>
            </a:r>
            <a:endParaRPr lang="en-US" sz="2980" dirty="0">
              <a:cs typeface="Arial" panose="020B0604020202020204" pitchFamily="34" charset="0"/>
            </a:endParaRPr>
          </a:p>
        </p:txBody>
      </p:sp>
      <p:sp>
        <p:nvSpPr>
          <p:cNvPr id="149" name="TextBox 20"/>
          <p:cNvSpPr txBox="1">
            <a:spLocks noChangeArrowheads="1"/>
          </p:cNvSpPr>
          <p:nvPr/>
        </p:nvSpPr>
        <p:spPr bwMode="auto">
          <a:xfrm>
            <a:off x="2252651" y="18411164"/>
            <a:ext cx="4699655" cy="49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2631" dirty="0">
                <a:solidFill>
                  <a:srgbClr val="C00000"/>
                </a:solidFill>
              </a:rPr>
              <a:t>Verilog Design Synthesis </a:t>
            </a:r>
          </a:p>
        </p:txBody>
      </p:sp>
      <p:pic>
        <p:nvPicPr>
          <p:cNvPr id="1072" name="Picture 4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102" y="16051604"/>
            <a:ext cx="3926898" cy="2272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0" name="TextBox 20"/>
          <p:cNvSpPr txBox="1">
            <a:spLocks noChangeArrowheads="1"/>
          </p:cNvSpPr>
          <p:nvPr/>
        </p:nvSpPr>
        <p:spPr bwMode="auto">
          <a:xfrm>
            <a:off x="16563799" y="4002928"/>
            <a:ext cx="6716545" cy="578300"/>
          </a:xfrm>
          <a:prstGeom prst="rect">
            <a:avLst/>
          </a:prstGeom>
          <a:solidFill>
            <a:schemeClr val="tx2"/>
          </a:solidFill>
          <a:ln>
            <a:noFill/>
          </a:ln>
          <a:extLst/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3158" dirty="0">
                <a:solidFill>
                  <a:schemeClr val="bg1"/>
                </a:solidFill>
              </a:rPr>
              <a:t>Day 1</a:t>
            </a:r>
          </a:p>
        </p:txBody>
      </p:sp>
      <p:sp>
        <p:nvSpPr>
          <p:cNvPr id="152" name="TextBox 20"/>
          <p:cNvSpPr txBox="1">
            <a:spLocks noChangeArrowheads="1"/>
          </p:cNvSpPr>
          <p:nvPr/>
        </p:nvSpPr>
        <p:spPr bwMode="auto">
          <a:xfrm>
            <a:off x="16623083" y="4586929"/>
            <a:ext cx="7330255" cy="3277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2987" dirty="0">
                <a:solidFill>
                  <a:srgbClr val="C00000"/>
                </a:solidFill>
                <a:cs typeface="Arial" panose="020B0604020202020204" pitchFamily="34" charset="0"/>
              </a:rPr>
              <a:t>Introduction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Guest Note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CMOS Fabrication Process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Open Source Tools 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E-fabless Platform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Introduction: Analog and Digital flow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Tools Setup</a:t>
            </a:r>
          </a:p>
        </p:txBody>
      </p:sp>
      <p:sp>
        <p:nvSpPr>
          <p:cNvPr id="132" name="직사각형 109"/>
          <p:cNvSpPr/>
          <p:nvPr/>
        </p:nvSpPr>
        <p:spPr>
          <a:xfrm>
            <a:off x="16455764" y="14831247"/>
            <a:ext cx="5610844" cy="30681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sz="1869" dirty="0"/>
              <a:t>Output tapped from each SC stage</a:t>
            </a:r>
          </a:p>
        </p:txBody>
      </p:sp>
      <p:sp>
        <p:nvSpPr>
          <p:cNvPr id="153" name="TextBox 20"/>
          <p:cNvSpPr txBox="1">
            <a:spLocks noChangeArrowheads="1"/>
          </p:cNvSpPr>
          <p:nvPr/>
        </p:nvSpPr>
        <p:spPr bwMode="auto">
          <a:xfrm>
            <a:off x="16564372" y="14803967"/>
            <a:ext cx="5615920" cy="1504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3271" dirty="0">
                <a:cs typeface="Arial" panose="020B0604020202020204" pitchFamily="34" charset="0"/>
              </a:rPr>
              <a:t>Prof. Dr. Rashad Ramzan</a:t>
            </a:r>
          </a:p>
          <a:p>
            <a:pPr marL="0" indent="0">
              <a:buNone/>
            </a:pPr>
            <a:r>
              <a:rPr lang="en-US" sz="2460" dirty="0">
                <a:cs typeface="Arial" panose="020B0604020202020204" pitchFamily="34" charset="0"/>
              </a:rPr>
              <a:t>Professor &amp; Director </a:t>
            </a:r>
            <a:r>
              <a:rPr lang="en-US" sz="2460" dirty="0" err="1">
                <a:cs typeface="Arial" panose="020B0604020202020204" pitchFamily="34" charset="0"/>
              </a:rPr>
              <a:t>RFCS</a:t>
            </a:r>
            <a:r>
              <a:rPr lang="en-US" sz="2460" baseline="30000" dirty="0" err="1">
                <a:cs typeface="Arial" panose="020B0604020202020204" pitchFamily="34" charset="0"/>
              </a:rPr>
              <a:t>2</a:t>
            </a:r>
            <a:r>
              <a:rPr lang="en-US" sz="2460" dirty="0">
                <a:cs typeface="Arial" panose="020B0604020202020204" pitchFamily="34" charset="0"/>
              </a:rPr>
              <a:t> Lab</a:t>
            </a:r>
          </a:p>
          <a:p>
            <a:pPr marL="0" indent="0">
              <a:buNone/>
            </a:pPr>
            <a:r>
              <a:rPr lang="en-US" sz="2460" dirty="0">
                <a:cs typeface="Arial" panose="020B0604020202020204" pitchFamily="34" charset="0"/>
              </a:rPr>
              <a:t>FAST, NUCES, ISB.</a:t>
            </a:r>
          </a:p>
        </p:txBody>
      </p:sp>
      <p:sp>
        <p:nvSpPr>
          <p:cNvPr id="155" name="직사각형 109"/>
          <p:cNvSpPr/>
          <p:nvPr/>
        </p:nvSpPr>
        <p:spPr>
          <a:xfrm>
            <a:off x="22170175" y="14827223"/>
            <a:ext cx="4404957" cy="30804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sz="1869" dirty="0"/>
              <a:t>Output tapped from each SC stage</a:t>
            </a:r>
          </a:p>
        </p:txBody>
      </p:sp>
      <p:sp>
        <p:nvSpPr>
          <p:cNvPr id="156" name="TextBox 20"/>
          <p:cNvSpPr txBox="1">
            <a:spLocks noChangeArrowheads="1"/>
          </p:cNvSpPr>
          <p:nvPr/>
        </p:nvSpPr>
        <p:spPr bwMode="auto">
          <a:xfrm>
            <a:off x="16576384" y="16346898"/>
            <a:ext cx="4404957" cy="18828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3271" dirty="0">
                <a:cs typeface="Arial" panose="020B0604020202020204" pitchFamily="34" charset="0"/>
              </a:rPr>
              <a:t>Dr. Hassan Saif</a:t>
            </a:r>
          </a:p>
          <a:p>
            <a:pPr marL="0" indent="0">
              <a:buNone/>
            </a:pPr>
            <a:r>
              <a:rPr lang="en-US" sz="2460" dirty="0">
                <a:cs typeface="Arial" panose="020B0604020202020204" pitchFamily="34" charset="0"/>
              </a:rPr>
              <a:t>Asst. Professor at FAST,      NUCES, ISB.</a:t>
            </a:r>
          </a:p>
          <a:p>
            <a:pPr marL="0" indent="0">
              <a:buNone/>
            </a:pPr>
            <a:endParaRPr lang="en-US" sz="2460" dirty="0">
              <a:cs typeface="Arial" panose="020B0604020202020204" pitchFamily="34" charset="0"/>
            </a:endParaRPr>
          </a:p>
        </p:txBody>
      </p:sp>
      <p:sp>
        <p:nvSpPr>
          <p:cNvPr id="157" name="TextBox 20"/>
          <p:cNvSpPr txBox="1">
            <a:spLocks noChangeArrowheads="1"/>
          </p:cNvSpPr>
          <p:nvPr/>
        </p:nvSpPr>
        <p:spPr bwMode="auto">
          <a:xfrm>
            <a:off x="22419978" y="14786068"/>
            <a:ext cx="3688092" cy="1428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3271" dirty="0" err="1">
                <a:cs typeface="Arial" panose="020B0604020202020204" pitchFamily="34" charset="0"/>
              </a:rPr>
              <a:t>Engr.Hamza</a:t>
            </a:r>
            <a:r>
              <a:rPr lang="en-US" sz="3271" dirty="0">
                <a:cs typeface="Arial" panose="020B0604020202020204" pitchFamily="34" charset="0"/>
              </a:rPr>
              <a:t> </a:t>
            </a:r>
            <a:r>
              <a:rPr lang="en-US" sz="3271" dirty="0" err="1">
                <a:cs typeface="Arial" panose="020B0604020202020204" pitchFamily="34" charset="0"/>
              </a:rPr>
              <a:t>Atiq</a:t>
            </a:r>
            <a:endParaRPr lang="en-US" sz="2460" dirty="0"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60" dirty="0">
                <a:cs typeface="Arial" panose="020B0604020202020204" pitchFamily="34" charset="0"/>
              </a:rPr>
              <a:t>MS EE (IC Design )   </a:t>
            </a:r>
            <a:br>
              <a:rPr lang="en-US" sz="2460" dirty="0">
                <a:cs typeface="Arial" panose="020B0604020202020204" pitchFamily="34" charset="0"/>
              </a:rPr>
            </a:br>
            <a:r>
              <a:rPr lang="en-US" sz="2460" dirty="0">
                <a:cs typeface="Arial" panose="020B0604020202020204" pitchFamily="34" charset="0"/>
              </a:rPr>
              <a:t>FAST,  NUCES, ISB.  </a:t>
            </a:r>
          </a:p>
        </p:txBody>
      </p:sp>
      <p:sp>
        <p:nvSpPr>
          <p:cNvPr id="160" name="직사각형 109"/>
          <p:cNvSpPr/>
          <p:nvPr/>
        </p:nvSpPr>
        <p:spPr>
          <a:xfrm>
            <a:off x="26764617" y="14803969"/>
            <a:ext cx="3669048" cy="31036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altLang="ko-KR" sz="1869" dirty="0"/>
          </a:p>
        </p:txBody>
      </p:sp>
      <p:sp>
        <p:nvSpPr>
          <p:cNvPr id="146" name="TextBox 20"/>
          <p:cNvSpPr txBox="1">
            <a:spLocks noChangeArrowheads="1"/>
          </p:cNvSpPr>
          <p:nvPr/>
        </p:nvSpPr>
        <p:spPr bwMode="auto">
          <a:xfrm>
            <a:off x="22406816" y="16309652"/>
            <a:ext cx="4398898" cy="1428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3271" dirty="0" err="1">
                <a:cs typeface="Arial" panose="020B0604020202020204" pitchFamily="34" charset="0"/>
              </a:rPr>
              <a:t>Engr.Shahid</a:t>
            </a:r>
            <a:r>
              <a:rPr lang="en-US" sz="3271" dirty="0">
                <a:cs typeface="Arial" panose="020B0604020202020204" pitchFamily="34" charset="0"/>
              </a:rPr>
              <a:t> Jamil</a:t>
            </a:r>
            <a:r>
              <a:rPr lang="en-US" sz="2460" dirty="0">
                <a:cs typeface="Arial" panose="020B0604020202020204" pitchFamily="34" charset="0"/>
              </a:rPr>
              <a:t>     Design Engineer </a:t>
            </a:r>
          </a:p>
          <a:p>
            <a:pPr marL="0" indent="0">
              <a:buNone/>
            </a:pPr>
            <a:r>
              <a:rPr lang="en-US" sz="2460" dirty="0">
                <a:cs typeface="Arial" panose="020B0604020202020204" pitchFamily="34" charset="0"/>
              </a:rPr>
              <a:t>Fellow MS IC Design    </a:t>
            </a:r>
          </a:p>
        </p:txBody>
      </p:sp>
      <p:sp>
        <p:nvSpPr>
          <p:cNvPr id="148" name="TextBox 20"/>
          <p:cNvSpPr txBox="1">
            <a:spLocks noChangeArrowheads="1"/>
          </p:cNvSpPr>
          <p:nvPr/>
        </p:nvSpPr>
        <p:spPr bwMode="auto">
          <a:xfrm>
            <a:off x="26764621" y="14760792"/>
            <a:ext cx="4398898" cy="1504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3271" dirty="0" err="1">
                <a:cs typeface="Arial" panose="020B0604020202020204" pitchFamily="34" charset="0"/>
              </a:rPr>
              <a:t>Engr.M</a:t>
            </a:r>
            <a:r>
              <a:rPr lang="en-US" sz="3271" dirty="0">
                <a:cs typeface="Arial" panose="020B0604020202020204" pitchFamily="34" charset="0"/>
              </a:rPr>
              <a:t> Usman</a:t>
            </a:r>
          </a:p>
          <a:p>
            <a:pPr marL="0" indent="0">
              <a:buNone/>
            </a:pPr>
            <a:r>
              <a:rPr lang="en-US" sz="2460" dirty="0">
                <a:cs typeface="Arial" panose="020B0604020202020204" pitchFamily="34" charset="0"/>
              </a:rPr>
              <a:t>Design Engineer </a:t>
            </a:r>
          </a:p>
          <a:p>
            <a:pPr marL="0" indent="0">
              <a:buNone/>
            </a:pPr>
            <a:r>
              <a:rPr lang="en-US" sz="2460" dirty="0">
                <a:cs typeface="Arial" panose="020B0604020202020204" pitchFamily="34" charset="0"/>
              </a:rPr>
              <a:t>Fellow MS IC Design    </a:t>
            </a:r>
          </a:p>
        </p:txBody>
      </p:sp>
      <p:sp>
        <p:nvSpPr>
          <p:cNvPr id="162" name="TextBox 20"/>
          <p:cNvSpPr txBox="1">
            <a:spLocks noChangeArrowheads="1"/>
          </p:cNvSpPr>
          <p:nvPr/>
        </p:nvSpPr>
        <p:spPr bwMode="auto">
          <a:xfrm>
            <a:off x="26840822" y="16315853"/>
            <a:ext cx="4398898" cy="1504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3271" dirty="0" err="1">
                <a:cs typeface="Arial" panose="020B0604020202020204" pitchFamily="34" charset="0"/>
              </a:rPr>
              <a:t>Engr.Jafar</a:t>
            </a:r>
            <a:endParaRPr lang="en-US" sz="3271" dirty="0"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60" dirty="0">
                <a:cs typeface="Arial" panose="020B0604020202020204" pitchFamily="34" charset="0"/>
              </a:rPr>
              <a:t>Design Engineer </a:t>
            </a:r>
          </a:p>
          <a:p>
            <a:pPr marL="0" indent="0">
              <a:buNone/>
            </a:pPr>
            <a:r>
              <a:rPr lang="en-US" sz="2460" dirty="0">
                <a:cs typeface="Arial" panose="020B0604020202020204" pitchFamily="34" charset="0"/>
              </a:rPr>
              <a:t>Fellow MS IC Design    </a:t>
            </a:r>
          </a:p>
        </p:txBody>
      </p:sp>
      <p:pic>
        <p:nvPicPr>
          <p:cNvPr id="137" name="Picture 2" descr="Photonic Integrated Circuits 1 | edX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133000"/>
                    </a14:imgEffect>
                    <a14:imgEffect>
                      <a14:brightnessContrast bright="-21000"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046" b="14527"/>
          <a:stretch/>
        </p:blipFill>
        <p:spPr bwMode="auto">
          <a:xfrm>
            <a:off x="2279072" y="34508523"/>
            <a:ext cx="28173980" cy="349295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8" name="Picture 35" descr="D:\Hassan PHD Files\Dropbox Data\Hassan ICAS_dropbox_Data\Hassan Saif\SRP\FAST_NU_LOGO_2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5701" y="34736855"/>
            <a:ext cx="6683001" cy="1928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0" name="TextBox 139"/>
          <p:cNvSpPr txBox="1"/>
          <p:nvPr/>
        </p:nvSpPr>
        <p:spPr>
          <a:xfrm>
            <a:off x="5388081" y="36558627"/>
            <a:ext cx="23793531" cy="1281120"/>
          </a:xfrm>
          <a:prstGeom prst="rect">
            <a:avLst/>
          </a:prstGeom>
          <a:noFill/>
          <a:effectLst>
            <a:outerShdw blurRad="1155700" dist="50800" dir="5400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772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 of Electrical Engineering (Islamabad Campus)</a:t>
            </a:r>
          </a:p>
        </p:txBody>
      </p:sp>
      <p:sp>
        <p:nvSpPr>
          <p:cNvPr id="164" name="직사각형 6"/>
          <p:cNvSpPr/>
          <p:nvPr/>
        </p:nvSpPr>
        <p:spPr>
          <a:xfrm>
            <a:off x="2335616" y="1643797"/>
            <a:ext cx="28564138" cy="198571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coolSlant"/>
          </a:sp3d>
        </p:spPr>
        <p:txBody>
          <a:bodyPr wrap="square" lIns="116388" tIns="58190" rIns="116388" bIns="58190">
            <a:spAutoFit/>
          </a:bodyPr>
          <a:lstStyle/>
          <a:p>
            <a:pPr algn="ctr"/>
            <a:r>
              <a:rPr lang="en-US" altLang="ko-KR" sz="4999" b="1" dirty="0">
                <a:solidFill>
                  <a:schemeClr val="tx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International Workshop on Analog and Digital IC design flow using Open Source Tools </a:t>
            </a:r>
            <a:endParaRPr lang="en-US" altLang="ko-KR" sz="5455" b="1" i="1" u="sng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en-US" altLang="ja-JP" sz="4999" b="1" baseline="30000" dirty="0">
              <a:solidFill>
                <a:schemeClr val="tx2">
                  <a:lumMod val="50000"/>
                </a:schemeClr>
              </a:solidFill>
              <a:latin typeface="Arial" pitchFamily="34" charset="0"/>
              <a:ea typeface="PMingLiU" pitchFamily="18" charset="-120"/>
              <a:cs typeface="Arial" pitchFamily="34" charset="0"/>
            </a:endParaRPr>
          </a:p>
          <a:p>
            <a:pPr algn="ctr"/>
            <a:endParaRPr lang="en-US" altLang="ja-JP" sz="4999" b="1" baseline="30000" dirty="0">
              <a:solidFill>
                <a:srgbClr val="10253F"/>
              </a:solidFill>
              <a:ea typeface="PMingLiU" pitchFamily="18" charset="-12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965533" y="12664142"/>
            <a:ext cx="4285703" cy="227116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8382717" y="14951126"/>
            <a:ext cx="2773738" cy="4391893"/>
          </a:xfrm>
          <a:prstGeom prst="rect">
            <a:avLst/>
          </a:prstGeom>
        </p:spPr>
      </p:pic>
      <p:sp>
        <p:nvSpPr>
          <p:cNvPr id="102" name="직사각형 59"/>
          <p:cNvSpPr/>
          <p:nvPr/>
        </p:nvSpPr>
        <p:spPr>
          <a:xfrm>
            <a:off x="23370747" y="4025455"/>
            <a:ext cx="7082312" cy="484327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8157"/>
          </a:p>
        </p:txBody>
      </p:sp>
      <p:sp>
        <p:nvSpPr>
          <p:cNvPr id="104" name="TextBox 20"/>
          <p:cNvSpPr txBox="1">
            <a:spLocks noChangeArrowheads="1"/>
          </p:cNvSpPr>
          <p:nvPr/>
        </p:nvSpPr>
        <p:spPr bwMode="auto">
          <a:xfrm>
            <a:off x="23383274" y="4006561"/>
            <a:ext cx="7069782" cy="578300"/>
          </a:xfrm>
          <a:prstGeom prst="rect">
            <a:avLst/>
          </a:prstGeom>
          <a:solidFill>
            <a:schemeClr val="tx2"/>
          </a:solidFill>
          <a:ln>
            <a:noFill/>
          </a:ln>
          <a:extLst/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3158" dirty="0">
                <a:solidFill>
                  <a:schemeClr val="bg1"/>
                </a:solidFill>
              </a:rPr>
              <a:t>Day 2</a:t>
            </a:r>
          </a:p>
        </p:txBody>
      </p:sp>
      <p:sp>
        <p:nvSpPr>
          <p:cNvPr id="105" name="TextBox 20"/>
          <p:cNvSpPr txBox="1">
            <a:spLocks noChangeArrowheads="1"/>
          </p:cNvSpPr>
          <p:nvPr/>
        </p:nvSpPr>
        <p:spPr bwMode="auto">
          <a:xfrm>
            <a:off x="23509676" y="4590571"/>
            <a:ext cx="5603603" cy="418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2987" dirty="0">
                <a:solidFill>
                  <a:srgbClr val="C00000"/>
                </a:solidFill>
                <a:cs typeface="Arial" panose="020B0604020202020204" pitchFamily="34" charset="0"/>
              </a:rPr>
              <a:t>Analog Design Flow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Schematic Entry </a:t>
            </a:r>
          </a:p>
          <a:p>
            <a:pPr marL="401187" lvl="1" indent="0">
              <a:buNone/>
            </a:pPr>
            <a:r>
              <a:rPr lang="en-US" sz="2460" dirty="0">
                <a:cs typeface="Arial" panose="020B0604020202020204" pitchFamily="34" charset="0"/>
              </a:rPr>
              <a:t>   Using </a:t>
            </a:r>
            <a:r>
              <a:rPr lang="en-US" sz="2460" dirty="0" err="1">
                <a:cs typeface="Arial" panose="020B0604020202020204" pitchFamily="34" charset="0"/>
              </a:rPr>
              <a:t>Xschem</a:t>
            </a:r>
            <a:endParaRPr lang="en-US" sz="2460" dirty="0">
              <a:cs typeface="Arial" panose="020B0604020202020204" pitchFamily="34" charset="0"/>
            </a:endParaRPr>
          </a:p>
          <a:p>
            <a:pPr lvl="1"/>
            <a:r>
              <a:rPr lang="en-US" sz="2460" dirty="0" err="1">
                <a:cs typeface="Arial" panose="020B0604020202020204" pitchFamily="34" charset="0"/>
              </a:rPr>
              <a:t>NGSpice</a:t>
            </a:r>
            <a:r>
              <a:rPr lang="en-US" sz="2460" dirty="0">
                <a:cs typeface="Arial" panose="020B0604020202020204" pitchFamily="34" charset="0"/>
              </a:rPr>
              <a:t> Simulations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Layout Design using </a:t>
            </a:r>
          </a:p>
          <a:p>
            <a:pPr marL="401187" lvl="1" indent="0">
              <a:buNone/>
            </a:pPr>
            <a:r>
              <a:rPr lang="en-US" sz="2460" dirty="0">
                <a:cs typeface="Arial" panose="020B0604020202020204" pitchFamily="34" charset="0"/>
              </a:rPr>
              <a:t>  Magic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 DRC Verification 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 LVS Verification 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Antenna Rule Checks </a:t>
            </a:r>
          </a:p>
        </p:txBody>
      </p:sp>
      <p:sp>
        <p:nvSpPr>
          <p:cNvPr id="158" name="직사각형 59"/>
          <p:cNvSpPr/>
          <p:nvPr/>
        </p:nvSpPr>
        <p:spPr>
          <a:xfrm>
            <a:off x="16563799" y="9109522"/>
            <a:ext cx="6716545" cy="44636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8157"/>
          </a:p>
        </p:txBody>
      </p:sp>
      <p:sp>
        <p:nvSpPr>
          <p:cNvPr id="159" name="TextBox 20"/>
          <p:cNvSpPr txBox="1">
            <a:spLocks noChangeArrowheads="1"/>
          </p:cNvSpPr>
          <p:nvPr/>
        </p:nvSpPr>
        <p:spPr bwMode="auto">
          <a:xfrm>
            <a:off x="16563800" y="9090636"/>
            <a:ext cx="6729075" cy="578300"/>
          </a:xfrm>
          <a:prstGeom prst="rect">
            <a:avLst/>
          </a:prstGeom>
          <a:solidFill>
            <a:schemeClr val="tx2"/>
          </a:solidFill>
          <a:ln>
            <a:noFill/>
          </a:ln>
          <a:extLst/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3158" dirty="0">
                <a:solidFill>
                  <a:schemeClr val="bg1"/>
                </a:solidFill>
              </a:rPr>
              <a:t>Day 3</a:t>
            </a:r>
          </a:p>
        </p:txBody>
      </p:sp>
      <p:sp>
        <p:nvSpPr>
          <p:cNvPr id="161" name="TextBox 20"/>
          <p:cNvSpPr txBox="1">
            <a:spLocks noChangeArrowheads="1"/>
          </p:cNvSpPr>
          <p:nvPr/>
        </p:nvSpPr>
        <p:spPr bwMode="auto">
          <a:xfrm>
            <a:off x="16777445" y="9636394"/>
            <a:ext cx="5603603" cy="3732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2987" dirty="0">
                <a:solidFill>
                  <a:srgbClr val="C00000"/>
                </a:solidFill>
                <a:cs typeface="Arial" panose="020B0604020202020204" pitchFamily="34" charset="0"/>
              </a:rPr>
              <a:t>Digital Design Flow</a:t>
            </a:r>
          </a:p>
          <a:p>
            <a:pPr lvl="1"/>
            <a:r>
              <a:rPr lang="en-US" sz="2460" dirty="0" err="1">
                <a:cs typeface="Arial" panose="020B0604020202020204" pitchFamily="34" charset="0"/>
              </a:rPr>
              <a:t>OpenLane</a:t>
            </a:r>
            <a:r>
              <a:rPr lang="en-US" sz="2460" dirty="0">
                <a:cs typeface="Arial" panose="020B0604020202020204" pitchFamily="34" charset="0"/>
              </a:rPr>
              <a:t> Overview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Synthesis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Automatic Placing </a:t>
            </a:r>
          </a:p>
          <a:p>
            <a:pPr marL="401187" lvl="1" indent="0">
              <a:buNone/>
            </a:pPr>
            <a:r>
              <a:rPr lang="en-US" sz="2460" dirty="0">
                <a:cs typeface="Arial" panose="020B0604020202020204" pitchFamily="34" charset="0"/>
              </a:rPr>
              <a:t>   and Routing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Clock Tree Synthesis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Post Synthesis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 Layout Simulation</a:t>
            </a:r>
          </a:p>
        </p:txBody>
      </p:sp>
      <p:sp>
        <p:nvSpPr>
          <p:cNvPr id="168" name="직사각형 59"/>
          <p:cNvSpPr/>
          <p:nvPr/>
        </p:nvSpPr>
        <p:spPr>
          <a:xfrm>
            <a:off x="23370747" y="9082997"/>
            <a:ext cx="7082312" cy="44821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8157"/>
          </a:p>
        </p:txBody>
      </p:sp>
      <p:sp>
        <p:nvSpPr>
          <p:cNvPr id="169" name="TextBox 20"/>
          <p:cNvSpPr txBox="1">
            <a:spLocks noChangeArrowheads="1"/>
          </p:cNvSpPr>
          <p:nvPr/>
        </p:nvSpPr>
        <p:spPr bwMode="auto">
          <a:xfrm>
            <a:off x="23383274" y="9098046"/>
            <a:ext cx="7069782" cy="578300"/>
          </a:xfrm>
          <a:prstGeom prst="rect">
            <a:avLst/>
          </a:prstGeom>
          <a:solidFill>
            <a:schemeClr val="tx2"/>
          </a:solidFill>
          <a:ln>
            <a:noFill/>
          </a:ln>
          <a:extLst/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3158" dirty="0">
                <a:solidFill>
                  <a:schemeClr val="bg1"/>
                </a:solidFill>
              </a:rPr>
              <a:t>Day 4</a:t>
            </a:r>
          </a:p>
        </p:txBody>
      </p:sp>
      <p:sp>
        <p:nvSpPr>
          <p:cNvPr id="171" name="TextBox 20"/>
          <p:cNvSpPr txBox="1">
            <a:spLocks noChangeArrowheads="1"/>
          </p:cNvSpPr>
          <p:nvPr/>
        </p:nvSpPr>
        <p:spPr bwMode="auto">
          <a:xfrm>
            <a:off x="23514213" y="9771948"/>
            <a:ext cx="5603603" cy="418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2987" dirty="0">
                <a:solidFill>
                  <a:srgbClr val="C00000"/>
                </a:solidFill>
                <a:cs typeface="Arial" panose="020B0604020202020204" pitchFamily="34" charset="0"/>
              </a:rPr>
              <a:t>Signing OFF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Top Level Integration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Submission for MPW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E-Fabless Final and</a:t>
            </a:r>
          </a:p>
          <a:p>
            <a:pPr marL="401187" lvl="1" indent="0">
              <a:buNone/>
            </a:pPr>
            <a:r>
              <a:rPr lang="en-US" sz="2460" dirty="0">
                <a:cs typeface="Arial" panose="020B0604020202020204" pitchFamily="34" charset="0"/>
              </a:rPr>
              <a:t>   </a:t>
            </a:r>
            <a:r>
              <a:rPr lang="en-US" sz="2460" dirty="0" err="1">
                <a:cs typeface="Arial" panose="020B0604020202020204" pitchFamily="34" charset="0"/>
              </a:rPr>
              <a:t>Prechecks</a:t>
            </a:r>
            <a:endParaRPr lang="en-US" sz="2460" dirty="0">
              <a:cs typeface="Arial" panose="020B0604020202020204" pitchFamily="34" charset="0"/>
            </a:endParaRP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E-Fabless Tapeout </a:t>
            </a:r>
          </a:p>
          <a:p>
            <a:pPr marL="401187" lvl="1" indent="0">
              <a:buNone/>
            </a:pPr>
            <a:r>
              <a:rPr lang="en-US" sz="2460" dirty="0">
                <a:cs typeface="Arial" panose="020B0604020202020204" pitchFamily="34" charset="0"/>
              </a:rPr>
              <a:t>   Jobs</a:t>
            </a:r>
          </a:p>
          <a:p>
            <a:pPr lvl="1"/>
            <a:r>
              <a:rPr lang="en-US" sz="2460" dirty="0">
                <a:cs typeface="Arial" panose="020B0604020202020204" pitchFamily="34" charset="0"/>
              </a:rPr>
              <a:t>Q&amp;A Session</a:t>
            </a:r>
          </a:p>
          <a:p>
            <a:pPr lvl="1"/>
            <a:endParaRPr lang="en-US" sz="2460" dirty="0"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41574" y="9153881"/>
            <a:ext cx="4994644" cy="2512328"/>
          </a:xfrm>
          <a:prstGeom prst="rect">
            <a:avLst/>
          </a:prstGeom>
        </p:spPr>
      </p:pic>
      <p:sp>
        <p:nvSpPr>
          <p:cNvPr id="77" name="TextBox 20"/>
          <p:cNvSpPr txBox="1">
            <a:spLocks noChangeArrowheads="1"/>
          </p:cNvSpPr>
          <p:nvPr/>
        </p:nvSpPr>
        <p:spPr bwMode="auto">
          <a:xfrm>
            <a:off x="4177801" y="11723135"/>
            <a:ext cx="4699655" cy="49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en-US" sz="2631" dirty="0">
                <a:solidFill>
                  <a:srgbClr val="C00000"/>
                </a:solidFill>
              </a:rPr>
              <a:t>Schematic / </a:t>
            </a:r>
            <a:r>
              <a:rPr lang="en-US" sz="2631" dirty="0" err="1">
                <a:solidFill>
                  <a:srgbClr val="C00000"/>
                </a:solidFill>
              </a:rPr>
              <a:t>RTL</a:t>
            </a:r>
            <a:r>
              <a:rPr lang="en-US" sz="2631" dirty="0">
                <a:solidFill>
                  <a:srgbClr val="C00000"/>
                </a:solidFill>
              </a:rPr>
              <a:t>  Design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73143" y="12436308"/>
            <a:ext cx="2127353" cy="247116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98002" y="12547708"/>
            <a:ext cx="3676160" cy="2314049"/>
          </a:xfrm>
          <a:prstGeom prst="rect">
            <a:avLst/>
          </a:prstGeom>
        </p:spPr>
      </p:pic>
      <p:sp>
        <p:nvSpPr>
          <p:cNvPr id="83" name="직사각형 106"/>
          <p:cNvSpPr/>
          <p:nvPr/>
        </p:nvSpPr>
        <p:spPr>
          <a:xfrm>
            <a:off x="2249275" y="24165873"/>
            <a:ext cx="28203776" cy="1026375"/>
          </a:xfrm>
          <a:prstGeom prst="rect">
            <a:avLst/>
          </a:prstGeom>
          <a:solidFill>
            <a:srgbClr val="003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938"/>
          </a:p>
        </p:txBody>
      </p:sp>
      <p:sp>
        <p:nvSpPr>
          <p:cNvPr id="84" name="Rectangle 2"/>
          <p:cNvSpPr txBox="1">
            <a:spLocks noChangeArrowheads="1"/>
          </p:cNvSpPr>
          <p:nvPr/>
        </p:nvSpPr>
        <p:spPr>
          <a:xfrm>
            <a:off x="2056051" y="24165870"/>
            <a:ext cx="29442774" cy="1015225"/>
          </a:xfrm>
          <a:prstGeom prst="rect">
            <a:avLst/>
          </a:prstGeom>
        </p:spPr>
        <p:txBody>
          <a:bodyPr vert="horz" lIns="412438" tIns="206222" rIns="412438" bIns="206222" rtlCol="0" anchor="ctr">
            <a:noAutofit/>
          </a:bodyPr>
          <a:lstStyle>
            <a:lvl1pPr algn="ctr" defTabSz="3240359" rtl="0" eaLnBrk="1" latinLnBrk="1" hangingPunct="1">
              <a:spcBef>
                <a:spcPct val="0"/>
              </a:spcBef>
              <a:buNone/>
              <a:defRPr sz="15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37" b="1" kern="0" dirty="0">
                <a:solidFill>
                  <a:schemeClr val="bg1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Recent </a:t>
            </a:r>
            <a:r>
              <a:rPr lang="en-US" sz="4537" b="1" kern="0" dirty="0">
                <a:solidFill>
                  <a:schemeClr val="bg1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Commercial and Open Source Tapeout Projects </a:t>
            </a:r>
            <a:endParaRPr lang="en-US" sz="4537" b="1" kern="0" dirty="0">
              <a:solidFill>
                <a:schemeClr val="bg1"/>
              </a:solidFill>
              <a:latin typeface="Arial" panose="020B0604020202020204" pitchFamily="34" charset="0"/>
              <a:ea typeface="PMingLiU" pitchFamily="18" charset="-120"/>
              <a:cs typeface="Arial" panose="020B0604020202020204" pitchFamily="34" charset="0"/>
            </a:endParaRPr>
          </a:p>
        </p:txBody>
      </p:sp>
      <p:sp>
        <p:nvSpPr>
          <p:cNvPr id="170" name="Rectangle 2"/>
          <p:cNvSpPr txBox="1">
            <a:spLocks noChangeArrowheads="1"/>
          </p:cNvSpPr>
          <p:nvPr/>
        </p:nvSpPr>
        <p:spPr>
          <a:xfrm>
            <a:off x="2746978" y="26067108"/>
            <a:ext cx="14537869" cy="820672"/>
          </a:xfrm>
          <a:prstGeom prst="rect">
            <a:avLst/>
          </a:prstGeom>
        </p:spPr>
        <p:txBody>
          <a:bodyPr vert="horz" lIns="412438" tIns="206222" rIns="412438" bIns="206222" rtlCol="0" anchor="ctr">
            <a:noAutofit/>
          </a:bodyPr>
          <a:lstStyle>
            <a:lvl1pPr algn="ctr" defTabSz="3240359" rtl="0" eaLnBrk="1" latinLnBrk="1" hangingPunct="1">
              <a:spcBef>
                <a:spcPct val="0"/>
              </a:spcBef>
              <a:buNone/>
              <a:defRPr sz="15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37" b="1" kern="0" dirty="0">
                <a:solidFill>
                  <a:schemeClr val="bg1"/>
                </a:solidFill>
                <a:latin typeface="Arial" panose="020B0604020202020204" pitchFamily="34" charset="0"/>
                <a:ea typeface="PMingLiU" pitchFamily="18" charset="-120"/>
                <a:cs typeface="Arial" panose="020B0604020202020204" pitchFamily="34" charset="0"/>
              </a:rPr>
              <a:t>Recent Chip Ignite Open Source Projects </a:t>
            </a:r>
          </a:p>
        </p:txBody>
      </p:sp>
      <p:sp>
        <p:nvSpPr>
          <p:cNvPr id="85" name="직사각형 94"/>
          <p:cNvSpPr/>
          <p:nvPr/>
        </p:nvSpPr>
        <p:spPr>
          <a:xfrm>
            <a:off x="2303865" y="25276845"/>
            <a:ext cx="14019200" cy="90862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4292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85842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28764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7168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714606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25752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800448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343371" algn="l" defTabSz="3085842" rtl="0" eaLnBrk="1" latinLnBrk="1" hangingPunct="1">
              <a:defRPr sz="6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sz="1869" dirty="0"/>
              <a:t>Output tapped from each SC stage</a:t>
            </a:r>
          </a:p>
        </p:txBody>
      </p:sp>
      <p:sp>
        <p:nvSpPr>
          <p:cNvPr id="163" name="TextBox 20"/>
          <p:cNvSpPr txBox="1">
            <a:spLocks noChangeArrowheads="1"/>
          </p:cNvSpPr>
          <p:nvPr/>
        </p:nvSpPr>
        <p:spPr bwMode="auto">
          <a:xfrm>
            <a:off x="2303626" y="25477468"/>
            <a:ext cx="13293568" cy="3884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60474" indent="0">
              <a:buNone/>
            </a:pPr>
            <a:r>
              <a:rPr lang="en-US" sz="3158" dirty="0">
                <a:solidFill>
                  <a:srgbClr val="C00000"/>
                </a:solidFill>
              </a:rPr>
              <a:t>Project-1: </a:t>
            </a:r>
            <a:r>
              <a:rPr lang="en-US" sz="3158" dirty="0"/>
              <a:t>Backscattering </a:t>
            </a:r>
            <a:r>
              <a:rPr lang="en-US" sz="3158" dirty="0"/>
              <a:t>Integration for WPT Receivers</a:t>
            </a:r>
          </a:p>
          <a:p>
            <a:pPr marL="160474" indent="0">
              <a:buNone/>
            </a:pPr>
            <a:r>
              <a:rPr lang="en-US" sz="3158" dirty="0">
                <a:solidFill>
                  <a:srgbClr val="C00000"/>
                </a:solidFill>
              </a:rPr>
              <a:t>Project-2: </a:t>
            </a:r>
            <a:r>
              <a:rPr lang="en-US" sz="3158" dirty="0"/>
              <a:t>Bi-Directional Amplifier Architecture for Sub-6 GHz 5G</a:t>
            </a:r>
          </a:p>
          <a:p>
            <a:pPr marL="160474" indent="0">
              <a:buNone/>
            </a:pPr>
            <a:r>
              <a:rPr lang="en-US" sz="3158" dirty="0">
                <a:solidFill>
                  <a:srgbClr val="C00000"/>
                </a:solidFill>
              </a:rPr>
              <a:t>Project-3: </a:t>
            </a:r>
            <a:r>
              <a:rPr lang="en-US" sz="3158" dirty="0"/>
              <a:t>64-bit Fused Multiplier Adder Unit with Variable Precision</a:t>
            </a:r>
            <a:endParaRPr lang="en-US" sz="1757" dirty="0"/>
          </a:p>
          <a:p>
            <a:pPr marL="160474" indent="0">
              <a:buNone/>
            </a:pPr>
            <a:endParaRPr lang="en-US" sz="3158" dirty="0"/>
          </a:p>
          <a:p>
            <a:pPr marL="160474" indent="0">
              <a:buNone/>
            </a:pPr>
            <a:endParaRPr lang="en-US" sz="1757" dirty="0"/>
          </a:p>
          <a:p>
            <a:pPr marL="160474" indent="0">
              <a:buNone/>
            </a:pPr>
            <a:r>
              <a:rPr lang="en-US" sz="3158" dirty="0"/>
              <a:t>                                                                                </a:t>
            </a:r>
            <a:endParaRPr lang="en-US" sz="1757" dirty="0"/>
          </a:p>
          <a:p>
            <a:pPr lvl="1"/>
            <a:endParaRPr lang="en-US" sz="1757" dirty="0"/>
          </a:p>
          <a:p>
            <a:pPr lvl="1"/>
            <a:endParaRPr lang="en-US" sz="1757" dirty="0">
              <a:cs typeface="Arial" panose="020B0604020202020204" pitchFamily="34" charset="0"/>
            </a:endParaRPr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3289218" y="28065335"/>
            <a:ext cx="6834389" cy="6115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8" name="Picture 8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47710" y="27269270"/>
            <a:ext cx="6721379" cy="7239253"/>
          </a:xfrm>
          <a:prstGeom prst="rect">
            <a:avLst/>
          </a:prstGeom>
        </p:spPr>
      </p:pic>
      <p:pic>
        <p:nvPicPr>
          <p:cNvPr id="86" name="Picture 8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768129" y="27968102"/>
            <a:ext cx="6521258" cy="6289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0" name="TextBox 20"/>
          <p:cNvSpPr txBox="1">
            <a:spLocks noChangeArrowheads="1"/>
          </p:cNvSpPr>
          <p:nvPr/>
        </p:nvSpPr>
        <p:spPr bwMode="auto">
          <a:xfrm>
            <a:off x="17486209" y="25374671"/>
            <a:ext cx="6337045" cy="4738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60474" indent="0">
              <a:buNone/>
            </a:pPr>
            <a:r>
              <a:rPr lang="en-US" sz="3181" dirty="0">
                <a:solidFill>
                  <a:srgbClr val="CE0C0C"/>
                </a:solidFill>
              </a:rPr>
              <a:t>               KAMAL-1</a:t>
            </a:r>
          </a:p>
          <a:p>
            <a:pPr marL="160474" indent="0">
              <a:buNone/>
            </a:pPr>
            <a:r>
              <a:rPr lang="en-US" sz="2731" dirty="0">
                <a:solidFill>
                  <a:srgbClr val="C00000"/>
                </a:solidFill>
              </a:rPr>
              <a:t>Project-1</a:t>
            </a:r>
            <a:r>
              <a:rPr lang="en-US" sz="2731" dirty="0">
                <a:solidFill>
                  <a:srgbClr val="C00000"/>
                </a:solidFill>
              </a:rPr>
              <a:t>: </a:t>
            </a:r>
            <a:r>
              <a:rPr lang="en-US" sz="2731" dirty="0"/>
              <a:t>Fault-Tolerant CLB</a:t>
            </a:r>
            <a:endParaRPr lang="en-US" sz="2731" dirty="0"/>
          </a:p>
          <a:p>
            <a:pPr marL="160474" indent="0">
              <a:buNone/>
            </a:pPr>
            <a:r>
              <a:rPr lang="en-US" sz="2731" dirty="0">
                <a:solidFill>
                  <a:srgbClr val="C00000"/>
                </a:solidFill>
              </a:rPr>
              <a:t>Project-2: </a:t>
            </a:r>
            <a:r>
              <a:rPr lang="en-US" sz="2731" dirty="0"/>
              <a:t>Approximate ALU</a:t>
            </a:r>
          </a:p>
          <a:p>
            <a:pPr marL="160474" indent="0">
              <a:buNone/>
            </a:pPr>
            <a:r>
              <a:rPr lang="en-US" sz="2731" dirty="0">
                <a:solidFill>
                  <a:srgbClr val="C00000"/>
                </a:solidFill>
              </a:rPr>
              <a:t>Project-3: </a:t>
            </a:r>
            <a:r>
              <a:rPr lang="en-US" sz="2731" dirty="0"/>
              <a:t>Hardware TRNG</a:t>
            </a:r>
          </a:p>
          <a:p>
            <a:pPr marL="160474" indent="0">
              <a:buNone/>
            </a:pPr>
            <a:r>
              <a:rPr lang="en-US" sz="2731" dirty="0">
                <a:solidFill>
                  <a:srgbClr val="C00000"/>
                </a:solidFill>
              </a:rPr>
              <a:t>Project-4: </a:t>
            </a:r>
            <a:r>
              <a:rPr lang="en-US" sz="2731" dirty="0"/>
              <a:t>mm-Wave LNA</a:t>
            </a:r>
            <a:endParaRPr lang="en-US" sz="2731" dirty="0"/>
          </a:p>
          <a:p>
            <a:pPr marL="160474" indent="0">
              <a:buNone/>
            </a:pPr>
            <a:endParaRPr lang="en-US" sz="3158" dirty="0"/>
          </a:p>
          <a:p>
            <a:pPr marL="160474" indent="0">
              <a:buNone/>
            </a:pPr>
            <a:endParaRPr lang="en-US" sz="1757" dirty="0"/>
          </a:p>
          <a:p>
            <a:pPr marL="160474" indent="0">
              <a:buNone/>
            </a:pPr>
            <a:r>
              <a:rPr lang="en-US" sz="3158" dirty="0"/>
              <a:t>                                                                                </a:t>
            </a:r>
            <a:endParaRPr lang="en-US" sz="1757" dirty="0"/>
          </a:p>
          <a:p>
            <a:pPr lvl="1"/>
            <a:endParaRPr lang="en-US" sz="1757" dirty="0"/>
          </a:p>
          <a:p>
            <a:pPr lvl="1"/>
            <a:endParaRPr lang="en-US" sz="1757" dirty="0">
              <a:cs typeface="Arial" panose="020B0604020202020204" pitchFamily="34" charset="0"/>
            </a:endParaRPr>
          </a:p>
        </p:txBody>
      </p:sp>
      <p:sp>
        <p:nvSpPr>
          <p:cNvPr id="93" name="TextBox 20"/>
          <p:cNvSpPr txBox="1">
            <a:spLocks noChangeArrowheads="1"/>
          </p:cNvSpPr>
          <p:nvPr/>
        </p:nvSpPr>
        <p:spPr bwMode="auto">
          <a:xfrm>
            <a:off x="24195676" y="25358663"/>
            <a:ext cx="6337045" cy="4155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60474" indent="0">
              <a:buNone/>
            </a:pPr>
            <a:r>
              <a:rPr lang="en-US" sz="3181" dirty="0">
                <a:solidFill>
                  <a:srgbClr val="CE0C0C"/>
                </a:solidFill>
              </a:rPr>
              <a:t>              KAMAL-2</a:t>
            </a:r>
          </a:p>
          <a:p>
            <a:pPr marL="160474" indent="0">
              <a:buNone/>
            </a:pPr>
            <a:r>
              <a:rPr lang="en-US" sz="2731" dirty="0">
                <a:solidFill>
                  <a:srgbClr val="C00000"/>
                </a:solidFill>
              </a:rPr>
              <a:t>Project-1</a:t>
            </a:r>
            <a:r>
              <a:rPr lang="en-US" sz="2731" dirty="0">
                <a:solidFill>
                  <a:srgbClr val="C00000"/>
                </a:solidFill>
              </a:rPr>
              <a:t>: </a:t>
            </a:r>
            <a:r>
              <a:rPr lang="en-US" sz="2731" dirty="0"/>
              <a:t>TENG Harvester</a:t>
            </a:r>
          </a:p>
          <a:p>
            <a:pPr marL="160474" indent="0">
              <a:buNone/>
            </a:pPr>
            <a:r>
              <a:rPr lang="en-US" sz="2731" dirty="0">
                <a:solidFill>
                  <a:srgbClr val="C00000"/>
                </a:solidFill>
              </a:rPr>
              <a:t>Project-2: </a:t>
            </a:r>
            <a:r>
              <a:rPr lang="en-US" sz="2731" dirty="0"/>
              <a:t>AC Logic Family</a:t>
            </a:r>
          </a:p>
          <a:p>
            <a:pPr marL="160474" indent="0">
              <a:buNone/>
            </a:pPr>
            <a:r>
              <a:rPr lang="en-US" sz="2731" dirty="0">
                <a:solidFill>
                  <a:srgbClr val="C00000"/>
                </a:solidFill>
              </a:rPr>
              <a:t>Project-3: </a:t>
            </a:r>
            <a:r>
              <a:rPr lang="el-GR" sz="2731" dirty="0"/>
              <a:t>ΣΔ </a:t>
            </a:r>
            <a:r>
              <a:rPr lang="en-US" sz="2731" dirty="0"/>
              <a:t>ADC</a:t>
            </a:r>
          </a:p>
          <a:p>
            <a:pPr marL="160474" indent="0">
              <a:buNone/>
            </a:pPr>
            <a:r>
              <a:rPr lang="en-US" sz="2731" dirty="0">
                <a:solidFill>
                  <a:srgbClr val="C00000"/>
                </a:solidFill>
              </a:rPr>
              <a:t>Project-4: </a:t>
            </a:r>
            <a:r>
              <a:rPr lang="en-US" sz="2731" dirty="0"/>
              <a:t>mm-Wave Phase Shifter</a:t>
            </a:r>
            <a:endParaRPr lang="en-US" sz="3158" dirty="0"/>
          </a:p>
          <a:p>
            <a:pPr marL="160474" indent="0">
              <a:buNone/>
            </a:pPr>
            <a:endParaRPr lang="en-US" sz="1757" dirty="0"/>
          </a:p>
          <a:p>
            <a:pPr marL="160474" indent="0">
              <a:buNone/>
            </a:pPr>
            <a:r>
              <a:rPr lang="en-US" sz="3158" dirty="0"/>
              <a:t>                                                                                </a:t>
            </a:r>
            <a:endParaRPr lang="en-US" sz="1757" dirty="0"/>
          </a:p>
          <a:p>
            <a:pPr lvl="1"/>
            <a:endParaRPr lang="en-US" sz="1757" dirty="0"/>
          </a:p>
          <a:p>
            <a:pPr lvl="1"/>
            <a:endParaRPr lang="en-US" sz="1757" dirty="0">
              <a:cs typeface="Arial" panose="020B0604020202020204" pitchFamily="34" charset="0"/>
            </a:endParaRPr>
          </a:p>
        </p:txBody>
      </p:sp>
      <p:sp>
        <p:nvSpPr>
          <p:cNvPr id="128" name="직사각형 107"/>
          <p:cNvSpPr/>
          <p:nvPr/>
        </p:nvSpPr>
        <p:spPr>
          <a:xfrm>
            <a:off x="16717801" y="18138106"/>
            <a:ext cx="13310941" cy="932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731" b="1" dirty="0">
                <a:latin typeface="Arial" panose="020B0604020202020204" pitchFamily="34" charset="0"/>
                <a:cs typeface="Arial" panose="020B0604020202020204" pitchFamily="34" charset="0"/>
              </a:rPr>
              <a:t>For  more </a:t>
            </a:r>
            <a:r>
              <a:rPr lang="en-US" altLang="ko-KR" sz="2731" b="1" dirty="0">
                <a:latin typeface="Arial" panose="020B0604020202020204" pitchFamily="34" charset="0"/>
                <a:cs typeface="Arial" panose="020B0604020202020204" pitchFamily="34" charset="0"/>
              </a:rPr>
              <a:t>information </a:t>
            </a:r>
            <a:r>
              <a:rPr lang="en-US" altLang="ko-KR" sz="2731" b="1" dirty="0">
                <a:latin typeface="Arial" panose="020B0604020202020204" pitchFamily="34" charset="0"/>
                <a:cs typeface="Arial" panose="020B0604020202020204" pitchFamily="34" charset="0"/>
              </a:rPr>
              <a:t>about our research group please visit our research group </a:t>
            </a:r>
            <a:r>
              <a:rPr lang="en-US" altLang="ko-KR" sz="2731" b="1" dirty="0">
                <a:latin typeface="Arial" panose="020B0604020202020204" pitchFamily="34" charset="0"/>
                <a:cs typeface="Arial" panose="020B0604020202020204" pitchFamily="34" charset="0"/>
              </a:rPr>
              <a:t>website </a:t>
            </a:r>
            <a:r>
              <a:rPr lang="en-US" altLang="ko-KR" sz="2731" b="1" dirty="0">
                <a:latin typeface="Arial" panose="020B0604020202020204" pitchFamily="34" charset="0"/>
                <a:cs typeface="Arial" panose="020B0604020202020204" pitchFamily="34" charset="0"/>
                <a:hlinkClick r:id="rId17"/>
              </a:rPr>
              <a:t>http</a:t>
            </a:r>
            <a:r>
              <a:rPr lang="en-US" altLang="ko-KR" sz="2731" b="1" dirty="0">
                <a:latin typeface="Arial" panose="020B0604020202020204" pitchFamily="34" charset="0"/>
                <a:cs typeface="Arial" panose="020B0604020202020204" pitchFamily="34" charset="0"/>
                <a:hlinkClick r:id="rId17"/>
              </a:rPr>
              <a:t>://isb.nu.edu.pk/rfcs2</a:t>
            </a:r>
            <a:r>
              <a:rPr lang="en-US" altLang="ko-KR" sz="2731" b="1" dirty="0">
                <a:latin typeface="Arial" panose="020B0604020202020204" pitchFamily="34" charset="0"/>
                <a:cs typeface="Arial" panose="020B0604020202020204" pitchFamily="34" charset="0"/>
                <a:hlinkClick r:id="rId17"/>
              </a:rPr>
              <a:t>/</a:t>
            </a:r>
            <a:endParaRPr lang="en-US" altLang="ko-KR" sz="2731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30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18933</TotalTime>
  <Words>494</Words>
  <Application>Microsoft Office PowerPoint</Application>
  <PresentationFormat>Custom</PresentationFormat>
  <Paragraphs>110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맑은 고딕</vt:lpstr>
      <vt:lpstr>PMingLiU</vt:lpstr>
      <vt:lpstr>Arial</vt:lpstr>
      <vt:lpstr>Office 테마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Woojae Lee</dc:creator>
  <cp:lastModifiedBy>Project</cp:lastModifiedBy>
  <cp:revision>493</cp:revision>
  <dcterms:created xsi:type="dcterms:W3CDTF">2013-01-07T15:13:22Z</dcterms:created>
  <dcterms:modified xsi:type="dcterms:W3CDTF">2022-01-27T06:20:05Z</dcterms:modified>
</cp:coreProperties>
</file>

<file path=docProps/thumbnail.jpeg>
</file>